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351" r:id="rId5"/>
    <p:sldId id="274" r:id="rId6"/>
    <p:sldId id="289" r:id="rId7"/>
    <p:sldId id="345" r:id="rId8"/>
    <p:sldId id="305" r:id="rId9"/>
    <p:sldId id="316" r:id="rId10"/>
    <p:sldId id="326" r:id="rId11"/>
    <p:sldId id="348" r:id="rId12"/>
    <p:sldId id="347" r:id="rId13"/>
    <p:sldId id="349" r:id="rId14"/>
    <p:sldId id="292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3300"/>
    <a:srgbClr val="990000"/>
    <a:srgbClr val="003399"/>
    <a:srgbClr val="CC0000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9324568-778B-4912-8167-48B865B42DE0}" type="slidenum">
              <a:rPr lang="ru-RU" altLang="en-US"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4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5B63E-8B99-4022-99BF-87AEE854C50D}" type="slidenum">
              <a:rPr lang="ru-RU" altLang="ru-RU" sz="1800"/>
              <a:t>2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4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5B63E-8B99-4022-99BF-87AEE854C50D}" type="slidenum">
              <a:rPr lang="ru-RU" altLang="ru-RU" sz="1800"/>
              <a:t>3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16967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EF2E-ED1D-44DA-B456-284EFB845174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FEAD-EDF3-42B2-8292-404F38214EFC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8DA6-CBF9-4962-BD95-3AE41FA81D12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3DF86-80E4-4D0F-B637-31E350EDC68D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37A8-39DC-4E5C-A396-64AF51CF680E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3682-1A13-46B9-92AA-B89FA35F3C33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F4A96-DC00-4381-AA09-458AAFBD979B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BE71-D087-4396-B72D-388CCD6F9CC1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BE9CC-7C63-4E6C-9D01-8193297908A3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8E68-0F35-4600-B962-311C30515D55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71B2C-D145-480D-AAFF-58AB44C4BDED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34CE-EAE4-435B-A9FF-3D7058945AAC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48AC5-81BA-4D47-B3A1-4E1C40783E62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53F5-E568-462B-807B-6703B6C6E1E8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DE986-F442-47AB-AC9C-8CB101FFBB02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36A4C-643B-471A-BB79-5A90C0CD29B4}" type="datetime1">
              <a:rPr lang="ru-RU" altLang="en-US"/>
              <a:t>24.10.2021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r>
              <a:rPr lang="en-US" altLang="zh-CN"/>
              <a:t>http://aida.ucoz.ru</a:t>
            </a:r>
            <a:endParaRPr lang="ru-RU" altLang="en-US"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FD41B-6EE0-4399-A2F1-424B3EED0F97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731E3-902D-49A3-BA2A-A1E742C54CDE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986E3-E71A-4BDF-8F70-9B0DEDF99A19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30B91-941C-4224-A94B-CC69717A83DD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6BD3-A20A-417D-976C-31D6C8FC4D35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8A3F6-262E-4163-9F02-12CC0EEABC31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26678-F690-415D-B1C8-BA0FB9ED17E0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7BEAB-C26F-4C22-A86E-FE064E2EA2CD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F16D3E8-0641-44EF-8056-C79D4DFCDB46}" type="slidenum">
              <a:rPr lang="ru-RU" altLang="en-US"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5301622-2435-4C69-A6B3-8EB37F67806C}" type="slidenum">
              <a:rPr lang="ru-RU" altLang="en-US"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newproject_1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508125"/>
            <a:ext cx="9353550" cy="93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7625080" cy="990436"/>
          </a:xfrm>
          <a:solidFill>
            <a:schemeClr val="bg1">
              <a:lumMod val="95000"/>
              <a:alpha val="81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eaLnBrk="1" hangingPunct="1"/>
            <a:r>
              <a:rPr lang="ru-RU" altLang="ru-RU" sz="2400" b="1" noProof="1">
                <a:solidFill>
                  <a:schemeClr val="accent4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МДОУ  “Детский сад №52”</a:t>
            </a:r>
          </a:p>
          <a:p>
            <a:pPr algn="r" eaLnBrk="1" hangingPunct="1"/>
            <a:r>
              <a:rPr lang="ru-RU" altLang="ru-RU" sz="2400" b="1" noProof="1">
                <a:solidFill>
                  <a:schemeClr val="accent4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Педагог-психолог: Пелевина Вера Андреевна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650" y="1669415"/>
            <a:ext cx="8228965" cy="215582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Основные проблемные моменты: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принятие норм и правил поведения, существующих в группе;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способность к самоконтролю и самообслуживанию;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установление отношений с окружающими.</a:t>
            </a:r>
            <a:endParaRPr sz="2800" noProof="1"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>
                <a:latin typeface="Microsoft YaHei Light" panose="020B0502040204020203" charset="-122"/>
                <a:ea typeface="Microsoft YaHei Light" panose="020B0502040204020203" charset="-122"/>
              </a:rPr>
              <a:t> Социальная адаптация</a:t>
            </a:r>
          </a:p>
        </p:txBody>
      </p:sp>
      <p:pic>
        <p:nvPicPr>
          <p:cNvPr id="2" name="Content Placeholder 1" descr="depositphotos_44603459-stock-photo-cute-preschoolers-plaing-game-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880" y="3913505"/>
            <a:ext cx="4803140" cy="3203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650" y="1669415"/>
            <a:ext cx="8228965" cy="451548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4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Психологическая адаптация непосредственно связанна с социализацией.</a:t>
            </a: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Механизмы социализации: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идентификация (отождествление себя с группой),</a:t>
            </a: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интериоризация (присвоение общественного опыта),</a:t>
            </a: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latin typeface="Microsoft YaHei Light" panose="020B0502040204020203" charset="-122"/>
                <a:ea typeface="Microsoft YaHei Light" panose="020B0502040204020203" charset="-122"/>
              </a:rPr>
              <a:t>научение (усвоение ролей),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latin typeface="Microsoft YaHei Light" panose="020B0502040204020203" charset="-122"/>
                <a:ea typeface="Microsoft YaHei Light" panose="020B0502040204020203" charset="-122"/>
              </a:rPr>
              <a:t>категоризация (нахождение своей “группы” идентичности; выработка эмоционального отношения к группе; создание уникального “образа Я”).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sz="2400" noProof="1"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2413"/>
            <a:ext cx="8229600" cy="1143000"/>
          </a:xfrm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/>
              <a:t> </a:t>
            </a:r>
            <a: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Психологическая адаптация</a:t>
            </a:r>
            <a:endParaRPr lang="ru-RU" altLang="ru-RU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650" y="1669415"/>
            <a:ext cx="8228965" cy="434975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Чему следует научить ребенка до поступления в сад:</a:t>
            </a:r>
            <a:endParaRPr lang="ru-RU" sz="2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уметь просить и уметь делиться;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различать свое/чужое;</a:t>
            </a:r>
            <a:endParaRPr lang="ru-RU" sz="2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  <a:sym typeface="+mn-e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уметь организовывать самостоятельную игру.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endParaRPr lang="ru-RU" sz="2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  <a:sym typeface="+mn-ea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Практические рекомендации:</a:t>
            </a:r>
            <a:endParaRPr lang="ru-RU" sz="2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не перегружайте ребенка;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  <a:sym typeface="+mn-ea"/>
              </a:rPr>
              <a:t>не совмещайте адаптацию и отказ от вредных привычек;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 noProof="1">
                <a:latin typeface="Microsoft YaHei Light" panose="020B0502040204020203" charset="-122"/>
                <a:ea typeface="Microsoft YaHei Light" panose="020B0502040204020203" charset="-122"/>
              </a:rPr>
              <a:t>научитесь прощаться с ребенко быстро и “безболезненно”;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200" noProof="1">
                <a:latin typeface="Microsoft YaHei Light" panose="020B0502040204020203" charset="-122"/>
                <a:ea typeface="Microsoft YaHei Light" panose="020B0502040204020203" charset="-122"/>
              </a:rPr>
              <a:t>дома играйте в детский сад.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/>
              <a:t> </a:t>
            </a:r>
            <a: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Психологическая адаптация</a:t>
            </a:r>
            <a:endParaRPr lang="ru-RU" altLang="ru-RU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463"/>
            <a:ext cx="8229600" cy="391164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Как должен быть подготовлен ребенок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 к периоду адаптации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    Должны быть сформированы следующие культурно-гигиенические навыки: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самостоятельно есть разнообразную пищу;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своевременно сообщать о своих потребностях: проситься на горшок;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мыть руки при помощи взрослых, пользоваться полотенцем, носовым платком.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4725144"/>
            <a:ext cx="8229600" cy="132343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i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С персоналом группы необходимо познакомиться заранее (рассказать о его привычках, особенностях поведения).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i="1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i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Пред поступлением в детский сад домашний режим целесообразно приблизить к режиму детского учреждения.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7544" y="1988840"/>
            <a:ext cx="7993063" cy="280035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8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2413"/>
            <a:ext cx="8229600" cy="1143000"/>
          </a:xfrm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 dirty="0"/>
              <a:t> </a:t>
            </a:r>
            <a:r>
              <a:rPr lang="ru-RU" altLang="ru-RU" sz="3600" b="1" dirty="0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Решение «Мы идем в детский сад»</a:t>
            </a:r>
            <a:endParaRPr lang="ru-RU" altLang="ru-RU" sz="36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6A190C6-C20A-4170-8903-E460DEE45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01236"/>
              </p:ext>
            </p:extLst>
          </p:nvPr>
        </p:nvGraphicFramePr>
        <p:xfrm>
          <a:off x="457200" y="1600200"/>
          <a:ext cx="8229600" cy="38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9520298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083533386"/>
                    </a:ext>
                  </a:extLst>
                </a:gridCol>
              </a:tblGrid>
              <a:tr h="1922512">
                <a:tc>
                  <a:txBody>
                    <a:bodyPr/>
                    <a:lstStyle/>
                    <a:p>
                      <a:r>
                        <a:rPr lang="ru-RU" dirty="0"/>
                        <a:t>Какие плюсы от того, что мой ребенок пойдет в детский сад?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Какие плюсы от того, что мой ребенок НЕ пойдет в детский сад?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43365"/>
                  </a:ext>
                </a:extLst>
              </a:tr>
              <a:tr h="192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Какие минусы от того, что мой ребенок пойдет в детский сад?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Какие минусы от того, что мой ребенок НЕ пойдет в детский сад?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692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2413"/>
            <a:ext cx="8229600" cy="1143000"/>
          </a:xfrm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/>
              <a:t> </a:t>
            </a:r>
            <a: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Зачем  ребенку идти</a:t>
            </a:r>
            <a:b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</a:br>
            <a: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в детский сад?</a:t>
            </a:r>
            <a:r>
              <a:rPr lang="ru-RU" altLang="ru-RU" sz="3600" b="1"/>
              <a:t> </a:t>
            </a:r>
            <a:endParaRPr lang="ru-RU" altLang="ru-RU" sz="360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501650" y="1685925"/>
            <a:ext cx="8229600" cy="4886325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В детском саду ребенок имеет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возможность</a:t>
            </a:r>
            <a:r>
              <a:rPr lang="ru-RU" altLang="ru-RU" sz="2400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общаться со сверстниками</a:t>
            </a:r>
            <a:r>
              <a:rPr lang="ru-RU" altLang="ru-RU" sz="2400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Ребенок приобретает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навыки общения со взрослыми.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Появляется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возможность проявить самостоятельность.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В детском саду ребенок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знакомится с определенными правилами поведения и учится соблюдать их.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Ребенок получает </a:t>
            </a:r>
            <a:r>
              <a:rPr lang="ru-RU" altLang="ru-RU" sz="2400" b="1" noProof="1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возможность интеллектуального, физического развития.</a:t>
            </a:r>
            <a:r>
              <a:rPr lang="ru-RU" alt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6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893445" y="4235450"/>
            <a:ext cx="7357745" cy="2290445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noProof="1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Для ребенка детский сад - это новое,</a:t>
            </a:r>
            <a:r>
              <a:rPr lang="en-US" altLang="ru-RU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ru-RU" altLang="ru-RU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неизвестное пространство с новым окружением и новыми отношениями.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noProof="1">
              <a:solidFill>
                <a:srgbClr val="CC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noProof="1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650" y="1669415"/>
            <a:ext cx="8228965" cy="214566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  </a:t>
            </a:r>
            <a:r>
              <a:rPr sz="28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</a:t>
            </a:r>
            <a:r>
              <a:rPr lang="ru-RU" sz="2800" b="1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Адаптация</a:t>
            </a:r>
            <a:r>
              <a:rPr lang="ru-RU" sz="24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(</a:t>
            </a:r>
            <a:r>
              <a:rPr sz="24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от лат. </a:t>
            </a:r>
            <a:r>
              <a:rPr lang="en-US" sz="24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adapto</a:t>
            </a:r>
            <a:r>
              <a:rPr sz="24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«приспособляю»</a:t>
            </a:r>
            <a:r>
              <a:rPr lang="ru-RU" sz="24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)</a:t>
            </a:r>
            <a:r>
              <a:rPr sz="26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</a:t>
            </a:r>
            <a:r>
              <a:rPr lang="en-US" sz="26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-</a:t>
            </a:r>
            <a:r>
              <a:rPr sz="26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 это сложный процесс приспособления организма </a:t>
            </a:r>
            <a:r>
              <a:rPr lang="ru-RU" sz="26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к окружающей среде</a:t>
            </a:r>
            <a:r>
              <a:rPr sz="2600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, который проходит на разных уровнях: </a:t>
            </a:r>
            <a:r>
              <a:rPr sz="2600" i="1" noProof="1"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физиологическом, социальном, психологическом.</a:t>
            </a:r>
            <a:endParaRPr sz="2600" i="1" noProof="1"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sz="2800" noProof="1"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2413"/>
            <a:ext cx="8229600" cy="1143000"/>
          </a:xfrm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 sz="4000" b="1"/>
              <a:t> </a:t>
            </a:r>
            <a:r>
              <a:rPr lang="ru-RU" altLang="ru-RU" sz="3600" b="1">
                <a:solidFill>
                  <a:srgbClr val="404040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Адаптация</a:t>
            </a:r>
            <a:endParaRPr lang="ru-RU" altLang="ru-RU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1" descr="2_1_origin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-825500"/>
            <a:ext cx="9182100" cy="9183688"/>
          </a:xfrm>
        </p:spPr>
      </p:pic>
      <p:sp>
        <p:nvSpPr>
          <p:cNvPr id="9218" name="Rectangle 3"/>
          <p:cNvSpPr>
            <a:spLocks noGrp="1"/>
          </p:cNvSpPr>
          <p:nvPr/>
        </p:nvSpPr>
        <p:spPr>
          <a:xfrm>
            <a:off x="892175" y="4195762"/>
            <a:ext cx="7358063" cy="2401589"/>
          </a:xfrm>
          <a:prstGeom prst="triangle">
            <a:avLst/>
          </a:prstGeom>
          <a:solidFill>
            <a:schemeClr val="bg1">
              <a:alpha val="64000"/>
            </a:schemeClr>
          </a:solidFill>
          <a:ln w="9525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психологический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физиологический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650" y="1669415"/>
            <a:ext cx="8228965" cy="429514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r>
              <a:rPr lang="ru-RU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Основные проблемные моменты: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None/>
            </a:pPr>
            <a:endParaRPr lang="ru-RU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новый режим;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непривычная пища;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новое помещение (пространство, освещенность, запахи, звуки и т.п.);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нагрузки (необходимость сидеть, слушать, выполнять инструкции);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необходимость самоограничения;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r>
              <a:rPr lang="ru-RU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cs typeface="+mn-cs"/>
              </a:rPr>
              <a:t>невозможность уединения.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"/>
            </a:pPr>
            <a:endParaRPr lang="ru-RU" sz="2000" i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  <a:cs typeface="+mn-cs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sz="2800" noProof="1"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2413"/>
            <a:ext cx="8229600" cy="1143000"/>
          </a:xfrm>
          <a:solidFill>
            <a:schemeClr val="bg1">
              <a:alpha val="65999"/>
            </a:schemeClr>
          </a:solidFill>
        </p:spPr>
        <p:txBody>
          <a:bodyPr/>
          <a:lstStyle/>
          <a:p>
            <a:pPr eaLnBrk="1" hangingPunct="1"/>
            <a:r>
              <a:rPr lang="ru-RU" altLang="ru-RU">
                <a:latin typeface="Microsoft YaHei Light" panose="020B0502040204020203" charset="-122"/>
                <a:ea typeface="Microsoft YaHei Light" panose="020B0502040204020203" charset="-122"/>
              </a:rPr>
              <a:t> Физиологическая адаптация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7188" y="1124743"/>
            <a:ext cx="8229600" cy="547260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ru-RU" sz="2000" b="1" noProof="1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Примерный режим дня</a:t>
            </a:r>
            <a:endParaRPr lang="en-US" altLang="ru-RU" sz="2000" b="1" noProof="1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>
              <a:buFontTx/>
              <a:buNone/>
            </a:pPr>
            <a:endParaRPr lang="ru-RU" altLang="ru-RU" sz="2000" noProof="1">
              <a:solidFill>
                <a:srgbClr val="CC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Прием детей                     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7.00-8.00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Утренняя гимнастика  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8.00-8.10  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Завтрак                              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8.10–8.40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Игры, занятия, прогулка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8.40–11.20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Подготовка к обеду, обед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11.20–11.55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Подготовка ко сну, сон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11.55–15.00 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Подъем, оздоровление, гигиенические 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процедуры, полдник  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15.00–15.35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Самостоятельная деятельность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15.35–16.30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Подготовка к ужину, ужин        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16.30–17.00</a:t>
            </a:r>
          </a:p>
          <a:p>
            <a:pPr>
              <a:buFontTx/>
              <a:buNone/>
            </a:pP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Игры, прогулка, уход домой         </a:t>
            </a:r>
            <a:r>
              <a:rPr lang="en-US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</a:t>
            </a:r>
            <a:r>
              <a:rPr lang="ru-RU" altLang="ru-RU" sz="2000" noProof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17.00–19.00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88" y="177095"/>
            <a:ext cx="8229600" cy="70675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ru-RU" altLang="ru-RU" sz="2000" noProof="1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Начиная подготовку малыша к походу в детский сад, придерживайтесь режима близкого к режиму в детском саду.</a:t>
            </a:r>
            <a:endParaRPr lang="en-US" altLang="ru-RU" sz="2000" noProof="1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6883" y="526098"/>
            <a:ext cx="8229600" cy="5805487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altLang="ru-RU" sz="2800" b="1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b="1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Кратковременное пребывание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b="1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>
              <a:lnSpc>
                <a:spcPct val="80000"/>
              </a:lnSpc>
            </a:pPr>
            <a:r>
              <a:rPr lang="ru-RU" altLang="ru-RU" sz="2400" b="1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 Двухчасовое пребывание. </a:t>
            </a:r>
            <a:r>
              <a:rPr lang="ru-RU" altLang="ru-RU" sz="2400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До обеда 9.00-11.00 (Организованная детская деятельность, занятия со специалистами, прогулка).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2400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r>
              <a:rPr lang="ru-RU" altLang="ru-RU" sz="2400" b="1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Пятичасовое пребывание. </a:t>
            </a:r>
            <a:r>
              <a:rPr lang="ru-RU" altLang="ru-RU" sz="2400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До сна 7.00-12.00 (</a:t>
            </a:r>
            <a:r>
              <a:rPr lang="ru-RU" altLang="ru-RU" sz="2400" noProof="1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Прием детей, утренняя гимнастика, завтрак, игры, занятия, прогулка, подготовка к обеду, обед).</a:t>
            </a:r>
          </a:p>
          <a:p>
            <a:pPr marL="0" indent="0">
              <a:buFontTx/>
              <a:buNone/>
            </a:pPr>
            <a:endParaRPr lang="ru-RU" altLang="ru-RU" sz="2400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  <a:sym typeface="+mn-ea"/>
            </a:endParaRPr>
          </a:p>
          <a:p>
            <a:pPr marL="0" indent="0">
              <a:lnSpc>
                <a:spcPct val="80000"/>
              </a:lnSpc>
              <a:buFont typeface="Wingdings" panose="05000000000000000000" charset="0"/>
              <a:buNone/>
            </a:pPr>
            <a:endParaRPr lang="ru-RU" altLang="ru-RU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2400" i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Первое время постарайтесь забирать ребенка из детского сада раньше.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>
              <a:lnSpc>
                <a:spcPct val="80000"/>
              </a:lnSpc>
            </a:pPr>
            <a:endParaRPr lang="ru-RU" altLang="ru-RU" sz="2000" b="1" noProof="1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95605" y="1340485"/>
            <a:ext cx="3949065" cy="2304415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numCol="2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Параметры: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Аппетит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Сон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Стул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Мочеиспускание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8229600" cy="43704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Microsoft YaHei Light" panose="020B0502040204020203" charset="-122"/>
                <a:ea typeface="Microsoft YaHei Light" panose="020B0502040204020203" charset="-122"/>
              </a:rPr>
              <a:t>Оценка физиологической адаптации</a:t>
            </a:r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056784" cy="29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5006340" y="1340485"/>
            <a:ext cx="3728085" cy="215582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sz="2400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Степень адаптации:</a:t>
            </a:r>
            <a:endParaRPr lang="ru-RU" altLang="ru-RU" sz="2400" b="1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charset="0"/>
              <a:buChar char=""/>
            </a:pPr>
            <a:r>
              <a:rPr lang="ru-RU" altLang="ru-RU" sz="2400" dirty="0"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Легкая до 15 дней</a:t>
            </a:r>
            <a:endParaRPr lang="ru-RU" altLang="ru-RU" sz="2400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charset="0"/>
              <a:buChar char=""/>
            </a:pPr>
            <a:r>
              <a:rPr lang="ru-RU" altLang="ru-RU" sz="2400" dirty="0"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Средняя 15-25 дней</a:t>
            </a:r>
            <a:endParaRPr lang="ru-RU" altLang="ru-RU" sz="2400" dirty="0">
              <a:solidFill>
                <a:schemeClr val="tx1"/>
              </a:solidFill>
              <a:latin typeface="Microsoft YaHei Light" panose="020B0502040204020203" charset="-122"/>
              <a:ea typeface="Microsoft YaHei Light" panose="020B0502040204020203" charset="-122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charset="0"/>
              <a:buChar char=""/>
            </a:pPr>
            <a:r>
              <a:rPr lang="ru-RU" altLang="ru-RU" sz="2400" dirty="0">
                <a:latin typeface="Microsoft YaHei Light" panose="020B0502040204020203" charset="-122"/>
                <a:ea typeface="Microsoft YaHei Light" panose="020B0502040204020203" charset="-122"/>
                <a:sym typeface="+mn-ea"/>
              </a:rPr>
              <a:t>Тяжелая более 25 дней</a:t>
            </a:r>
          </a:p>
          <a:p>
            <a:pPr marL="342900" indent="-342900">
              <a:lnSpc>
                <a:spcPct val="80000"/>
              </a:lnSpc>
              <a:buFont typeface="Wingdings" panose="05000000000000000000" charset="0"/>
              <a:buChar char=""/>
            </a:pPr>
            <a:endParaRPr lang="en-US" sz="24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буклет1424</Template>
  <TotalTime>170</TotalTime>
  <Words>588</Words>
  <Application>Microsoft Office PowerPoint</Application>
  <PresentationFormat>Экран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Microsoft YaHei Light</vt:lpstr>
      <vt:lpstr>Microsoft YaHei UI Light</vt:lpstr>
      <vt:lpstr>SimSun</vt:lpstr>
      <vt:lpstr>Arial</vt:lpstr>
      <vt:lpstr>Times New Roman</vt:lpstr>
      <vt:lpstr>Wingdings</vt:lpstr>
      <vt:lpstr>Оформление по умолчанию</vt:lpstr>
      <vt:lpstr>1_Оформление по умолчанию</vt:lpstr>
      <vt:lpstr>Презентация PowerPoint</vt:lpstr>
      <vt:lpstr> Решение «Мы идем в детский сад»</vt:lpstr>
      <vt:lpstr> Зачем  ребенку идти в детский сад? </vt:lpstr>
      <vt:lpstr> Адаптация</vt:lpstr>
      <vt:lpstr>Презентация PowerPoint</vt:lpstr>
      <vt:lpstr> Физиологическая адаптация</vt:lpstr>
      <vt:lpstr>Презентация PowerPoint</vt:lpstr>
      <vt:lpstr>Презентация PowerPoint</vt:lpstr>
      <vt:lpstr>Презентация PowerPoint</vt:lpstr>
      <vt:lpstr> Социальная адаптация</vt:lpstr>
      <vt:lpstr> Психологическая адаптация</vt:lpstr>
      <vt:lpstr> Психологическая адаптация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 к детскому саду</dc:title>
  <dc:creator>ЛЮДМИЛА</dc:creator>
  <cp:lastModifiedBy>Пользователь Windows</cp:lastModifiedBy>
  <cp:revision>93</cp:revision>
  <dcterms:created xsi:type="dcterms:W3CDTF">2013-04-07T13:47:00Z</dcterms:created>
  <dcterms:modified xsi:type="dcterms:W3CDTF">2021-10-24T16:58:33Z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