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5" r:id="rId3"/>
    <p:sldId id="264" r:id="rId4"/>
    <p:sldId id="262" r:id="rId5"/>
    <p:sldId id="261" r:id="rId6"/>
    <p:sldId id="263" r:id="rId7"/>
    <p:sldId id="267" r:id="rId8"/>
    <p:sldId id="266" r:id="rId9"/>
    <p:sldId id="278" r:id="rId10"/>
    <p:sldId id="270" r:id="rId11"/>
    <p:sldId id="273" r:id="rId12"/>
    <p:sldId id="268" r:id="rId13"/>
    <p:sldId id="271" r:id="rId14"/>
    <p:sldId id="282" r:id="rId15"/>
    <p:sldId id="274" r:id="rId16"/>
    <p:sldId id="275" r:id="rId17"/>
    <p:sldId id="281" r:id="rId18"/>
    <p:sldId id="276" r:id="rId19"/>
    <p:sldId id="28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&amp;SHcy;&amp;acy;&amp;bcy;&amp;lcy;&amp;ocy;&amp;ncy; &amp;dcy;&amp;lcy;&amp;yacy; &amp;pcy;&amp;rcy;&amp;iecy;&amp;zcy;&amp;iecy;&amp;ncy;&amp;tcy;&amp;acy;&amp;tscy;&amp;icy;&amp;icy; &quot;&amp;Ocy;&amp;scy;&amp;iecy;&amp;ncy;&amp;softcy;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0857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2276872"/>
            <a:ext cx="8352928" cy="261610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Педсовет № 1</a:t>
            </a:r>
          </a:p>
          <a:p>
            <a:pPr algn="ctr"/>
            <a:r>
              <a:rPr lang="ru-RU" sz="5400" dirty="0" smtClean="0">
                <a:latin typeface="Times New Roman"/>
                <a:ea typeface="Calibri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Calibri"/>
              </a:rPr>
              <a:t>«Организация образовательной и воспитательной работы в ДОУ в 2020-2021 учебном году».</a:t>
            </a:r>
            <a:endParaRPr lang="ru-RU" sz="28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3352" y="908720"/>
            <a:ext cx="70426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Муниципальное дошкольное  образовательное учреждение </a:t>
            </a:r>
          </a:p>
          <a:p>
            <a:pPr algn="ctr"/>
            <a:r>
              <a:rPr lang="ru-RU" sz="2000" b="1" dirty="0" smtClean="0"/>
              <a:t>«Детский сад 52».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46075" y="6268670"/>
            <a:ext cx="5778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Ярославль 2020 г.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212706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&amp;SHcy;&amp;acy;&amp;bcy;&amp;lcy;&amp;ocy;&amp;ncy; &amp;dcy;&amp;lcy;&amp;yacy; &amp;pcy;&amp;rcy;&amp;iecy;&amp;zcy;&amp;iecy;&amp;ncy;&amp;tcy;&amp;acy;&amp;tscy;&amp;icy;&amp;icy; &quot;&amp;Ocy;&amp;scy;&amp;iecy;&amp;ncy;&amp;softcy;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828" y="53716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187624" y="188640"/>
            <a:ext cx="69428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Аттестация педагогов </a:t>
            </a:r>
            <a:endParaRPr lang="ru-RU" sz="5400" b="1" cap="none" spc="50" dirty="0">
              <a:ln w="1143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60701986"/>
              </p:ext>
            </p:extLst>
          </p:nvPr>
        </p:nvGraphicFramePr>
        <p:xfrm>
          <a:off x="457200" y="1600200"/>
          <a:ext cx="8219254" cy="4391864"/>
        </p:xfrm>
        <a:graphic>
          <a:graphicData uri="http://schemas.openxmlformats.org/drawingml/2006/table">
            <a:tbl>
              <a:tblPr/>
              <a:tblGrid>
                <a:gridCol w="367604"/>
                <a:gridCol w="1498694"/>
                <a:gridCol w="1233203"/>
                <a:gridCol w="1509690"/>
                <a:gridCol w="1701349"/>
                <a:gridCol w="1908714"/>
              </a:tblGrid>
              <a:tr h="72231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8663" marR="586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752475" algn="l"/>
                        </a:tabLst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Ф.И.О. 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752475" algn="l"/>
                        </a:tabLst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сотрудника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58663" marR="586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752475" algn="l"/>
                        </a:tabLst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№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3" marR="586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752475" algn="l"/>
                        </a:tabLst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Должность,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752475" algn="l"/>
                        </a:tabLst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категория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58663" marR="586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752475" algn="l"/>
                        </a:tabLst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Форма 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752475" algn="l"/>
                        </a:tabLst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аттестации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58663" marR="586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752475" algn="l"/>
                        </a:tabLst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Период аттестации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3" marR="586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6911"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752475" algn="l"/>
                          <a:tab pos="1571625" algn="l"/>
                          <a:tab pos="3511550" algn="ctr"/>
                        </a:tabLst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752475" algn="l"/>
                          <a:tab pos="1571625" algn="l"/>
                          <a:tab pos="3511550" algn="ctr"/>
                        </a:tabLst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Аттестация на соответствие с занимаемой должностью</a:t>
                      </a:r>
                    </a:p>
                  </a:txBody>
                  <a:tcPr marL="58663" marR="586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518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752475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1.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3" marR="586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752475" algn="l"/>
                        </a:tabLst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Пелевина </a:t>
                      </a: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В.А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58663" marR="586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752475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Высшее</a:t>
                      </a:r>
                    </a:p>
                  </a:txBody>
                  <a:tcPr marL="58663" marR="586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675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752475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Педагог-психолог,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675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752475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Молодой специалист</a:t>
                      </a:r>
                    </a:p>
                  </a:txBody>
                  <a:tcPr marL="58663" marR="586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752475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 Анализ «Информации о результатах профессиональной деятельности педагогического работника», при аттестации на ту же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752475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квалификационную категорию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58663" marR="586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752475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Сентябрь-октябрь 2020 года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3" marR="586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1080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&amp;SHcy;&amp;acy;&amp;bcy;&amp;lcy;&amp;ocy;&amp;ncy; &amp;dcy;&amp;lcy;&amp;yacy; &amp;pcy;&amp;rcy;&amp;iecy;&amp;zcy;&amp;iecy;&amp;ncy;&amp;tcy;&amp;acy;&amp;tscy;&amp;icy;&amp;icy; &quot;&amp;Ocy;&amp;scy;&amp;iecy;&amp;ncy;&amp;softcy;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828" y="53716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81824038"/>
              </p:ext>
            </p:extLst>
          </p:nvPr>
        </p:nvGraphicFramePr>
        <p:xfrm>
          <a:off x="457200" y="1600200"/>
          <a:ext cx="8219254" cy="3739658"/>
        </p:xfrm>
        <a:graphic>
          <a:graphicData uri="http://schemas.openxmlformats.org/drawingml/2006/table">
            <a:tbl>
              <a:tblPr/>
              <a:tblGrid>
                <a:gridCol w="367604"/>
                <a:gridCol w="1498694"/>
                <a:gridCol w="1233203"/>
                <a:gridCol w="1509690"/>
                <a:gridCol w="1701349"/>
                <a:gridCol w="1908714"/>
              </a:tblGrid>
              <a:tr h="286911"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752475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С целью подтверждения  первой квалификационной категории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752475" algn="l"/>
                        </a:tabLst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3" marR="586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518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752475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1.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3" marR="586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752475" algn="l"/>
                        </a:tabLst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Оглоблина </a:t>
                      </a: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Т.А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 Black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3" marR="586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752475" algn="l"/>
                        </a:tabLst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3" marR="586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675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752475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Воспитатель,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3" marR="586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752475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 Анализ «Информации о результатах профессиональной деятельности педагогического работника», при аттестации на ту же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752475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квалификационную категорию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58663" marR="586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752475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Март-апрель 2021 года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3" marR="586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2880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&amp;SHcy;&amp;acy;&amp;bcy;&amp;lcy;&amp;ocy;&amp;ncy; &amp;dcy;&amp;lcy;&amp;yacy; &amp;pcy;&amp;rcy;&amp;iecy;&amp;zcy;&amp;iecy;&amp;ncy;&amp;tcy;&amp;acy;&amp;tscy;&amp;icy;&amp;icy; &quot;&amp;Ocy;&amp;scy;&amp;iecy;&amp;ncy;&amp;softcy;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828" y="53716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11454" y="260648"/>
            <a:ext cx="69428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Аттестация педагогов </a:t>
            </a:r>
            <a:endParaRPr lang="ru-RU" sz="5400" b="1" cap="none" spc="50" dirty="0">
              <a:ln w="1143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44733208"/>
              </p:ext>
            </p:extLst>
          </p:nvPr>
        </p:nvGraphicFramePr>
        <p:xfrm>
          <a:off x="447545" y="1556792"/>
          <a:ext cx="8219254" cy="4061047"/>
        </p:xfrm>
        <a:graphic>
          <a:graphicData uri="http://schemas.openxmlformats.org/drawingml/2006/table">
            <a:tbl>
              <a:tblPr/>
              <a:tblGrid>
                <a:gridCol w="367604"/>
                <a:gridCol w="1498694"/>
                <a:gridCol w="1233203"/>
                <a:gridCol w="1509690"/>
                <a:gridCol w="1701349"/>
                <a:gridCol w="1908714"/>
              </a:tblGrid>
              <a:tr h="72231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8663" marR="586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752475" algn="l"/>
                        </a:tabLst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Ф.И.О. 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752475" algn="l"/>
                        </a:tabLst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сотрудника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58663" marR="586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752475" algn="l"/>
                        </a:tabLst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№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3" marR="586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752475" algn="l"/>
                        </a:tabLst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Должность,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752475" algn="l"/>
                        </a:tabLst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категория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58663" marR="586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752475" algn="l"/>
                        </a:tabLst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Форма 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752475" algn="l"/>
                        </a:tabLst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аттестации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58663" marR="586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752475" algn="l"/>
                        </a:tabLst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Период аттестации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3" marR="586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6911"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752475" algn="l"/>
                          <a:tab pos="1571625" algn="l"/>
                          <a:tab pos="3511550" algn="ctr"/>
                        </a:tabLst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Аттестация на первую квалификационную категорию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3" marR="586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518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752475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1.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3" marR="586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752475" algn="l"/>
                        </a:tabLst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Пелевина </a:t>
                      </a: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В.А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Black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58663" marR="586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752475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Высшее</a:t>
                      </a:r>
                    </a:p>
                  </a:txBody>
                  <a:tcPr marL="58663" marR="586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675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752475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Педагог-психолог,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675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752475" algn="l"/>
                        </a:tabLst>
                      </a:pP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Соответсвие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занимаемой должности</a:t>
                      </a:r>
                    </a:p>
                  </a:txBody>
                  <a:tcPr marL="58663" marR="586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752475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 Анализ «Информации о результатах профессиональной деятельности педагогического работника», при аттестации на ту же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752475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квалификационную категорию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58663" marR="586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7524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752475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Март-апрель2021 года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3" marR="586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8822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&amp;SHcy;&amp;acy;&amp;bcy;&amp;lcy;&amp;ocy;&amp;ncy; &amp;dcy;&amp;lcy;&amp;yacy; &amp;pcy;&amp;rcy;&amp;iecy;&amp;zcy;&amp;iecy;&amp;ncy;&amp;tcy;&amp;acy;&amp;tscy;&amp;icy;&amp;icy; &quot;&amp;Ocy;&amp;scy;&amp;iecy;&amp;ncy;&amp;softcy;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828" y="53716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-14828" y="300217"/>
            <a:ext cx="921139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Организационно-методическая работа</a:t>
            </a:r>
            <a:endParaRPr lang="ru-RU" sz="4400" b="1" cap="none" spc="50" dirty="0">
              <a:ln w="1143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19602751"/>
              </p:ext>
            </p:extLst>
          </p:nvPr>
        </p:nvGraphicFramePr>
        <p:xfrm>
          <a:off x="899592" y="1746766"/>
          <a:ext cx="7560839" cy="4595132"/>
        </p:xfrm>
        <a:graphic>
          <a:graphicData uri="http://schemas.openxmlformats.org/drawingml/2006/table">
            <a:tbl>
              <a:tblPr firstRow="1" firstCol="1" bandRow="1"/>
              <a:tblGrid>
                <a:gridCol w="1852848"/>
                <a:gridCol w="1999393"/>
                <a:gridCol w="1854299"/>
                <a:gridCol w="1854299"/>
              </a:tblGrid>
              <a:tr h="40908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</a:rPr>
                        <a:t>ПЕДСОВЕТЫ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5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</a:rPr>
                        <a:t>Педагогический совет №1</a:t>
                      </a:r>
                      <a:endParaRPr lang="ru-RU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</a:rPr>
                        <a:t>Педагогический совет №2</a:t>
                      </a:r>
                      <a:endParaRPr lang="ru-RU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</a:rPr>
                        <a:t>Педагогический совет №3</a:t>
                      </a:r>
                      <a:endParaRPr lang="ru-RU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</a:rPr>
                        <a:t>Педагогический совет №4</a:t>
                      </a:r>
                      <a:endParaRPr lang="ru-RU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1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Тема: «Организация образовательной и воспитательной работы в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ДОУ в 2020-2021 учебном году».</a:t>
                      </a:r>
                      <a:endParaRPr lang="ru-RU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Тема: «Организация работы по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Calibri"/>
                        </a:rPr>
                        <a:t>здоровьесбережению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 детей дошкольного возраста в условиях реализации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Calibri"/>
                        </a:rPr>
                        <a:t>ФГОС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 ДО»</a:t>
                      </a:r>
                      <a:endParaRPr lang="ru-RU" sz="1800" dirty="0">
                        <a:effectLst/>
                        <a:latin typeface="Calibri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Тема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ru-RU" sz="1800" baseline="0" dirty="0" smtClean="0">
                          <a:effectLst/>
                          <a:latin typeface="Times New Roman"/>
                          <a:ea typeface="Calibri"/>
                        </a:rPr>
                        <a:t> «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Метод проектов как условие</a:t>
                      </a:r>
                      <a:r>
                        <a:rPr lang="ru-RU" sz="1800" baseline="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реализации образовательной программы.»</a:t>
                      </a:r>
                      <a:endParaRPr lang="ru-RU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Тема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:</a:t>
                      </a:r>
                      <a:r>
                        <a:rPr lang="ru-RU" sz="1800" baseline="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 «Итоги года»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</a:rPr>
                        <a:t>Анализ </a:t>
                      </a:r>
                      <a:r>
                        <a:rPr lang="ru-RU" sz="1600" dirty="0" err="1" smtClean="0">
                          <a:effectLst/>
                          <a:latin typeface="Times New Roman"/>
                          <a:ea typeface="Calibri"/>
                        </a:rPr>
                        <a:t>воспитательно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</a:rPr>
                        <a:t>-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  <a:ea typeface="Calibri"/>
                        </a:rPr>
                        <a:t> образовательной работы за 2020-2021 учебный год</a:t>
                      </a:r>
                      <a:endParaRPr lang="ru-RU" sz="16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1080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&amp;SHcy;&amp;acy;&amp;bcy;&amp;lcy;&amp;ocy;&amp;ncy; &amp;dcy;&amp;lcy;&amp;yacy; &amp;pcy;&amp;rcy;&amp;iecy;&amp;zcy;&amp;iecy;&amp;ncy;&amp;tcy;&amp;acy;&amp;tscy;&amp;icy;&amp;icy; &quot;&amp;Ocy;&amp;scy;&amp;iecy;&amp;ncy;&amp;softcy;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828" y="53716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27047" y="0"/>
            <a:ext cx="921139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Организационно-методическая работа</a:t>
            </a:r>
            <a:endParaRPr lang="ru-RU" sz="4400" b="1" cap="none" spc="50" dirty="0">
              <a:ln w="1143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1500174"/>
          <a:ext cx="7643867" cy="4500594"/>
        </p:xfrm>
        <a:graphic>
          <a:graphicData uri="http://schemas.openxmlformats.org/drawingml/2006/table">
            <a:tbl>
              <a:tblPr/>
              <a:tblGrid>
                <a:gridCol w="2631752"/>
                <a:gridCol w="2982872"/>
                <a:gridCol w="2029243"/>
              </a:tblGrid>
              <a:tr h="4500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Calibri"/>
                        </a:rPr>
                        <a:t>Семинар: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Calibri"/>
                        </a:rPr>
                        <a:t> «</a:t>
                      </a:r>
                      <a:r>
                        <a:rPr lang="ru-RU" sz="2400" dirty="0" err="1">
                          <a:latin typeface="Times New Roman"/>
                          <a:ea typeface="Calibri"/>
                          <a:cs typeface="Calibri"/>
                        </a:rPr>
                        <a:t>Здоровьесберегающие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Calibri"/>
                        </a:rPr>
                        <a:t> технологии и их использование в работе педагогов ДОУ»</a:t>
                      </a:r>
                      <a:endParaRPr lang="ru-RU" sz="2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Calibri"/>
                        </a:rPr>
                        <a:t>Семинар: «Подвижная игра- как средство </a:t>
                      </a:r>
                      <a:r>
                        <a:rPr lang="ru-RU" sz="2400" dirty="0" err="1">
                          <a:latin typeface="Times New Roman"/>
                          <a:ea typeface="Calibri"/>
                          <a:cs typeface="Calibri"/>
                        </a:rPr>
                        <a:t>здоровьесбережения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Calibri"/>
                        </a:rPr>
                        <a:t> и всестороннего развития ребенка».</a:t>
                      </a:r>
                      <a:endParaRPr lang="ru-RU" sz="2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Calibri"/>
                        </a:rPr>
                        <a:t>Семинар – практикум 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Calibri"/>
                        </a:rPr>
                        <a:t>«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Calibri"/>
                        </a:rPr>
                        <a:t>Метод проектов </a:t>
                      </a:r>
                      <a:r>
                        <a:rPr lang="ru-RU" sz="2400" baseline="0" dirty="0" smtClean="0">
                          <a:latin typeface="Times New Roman"/>
                          <a:ea typeface="Calibri"/>
                          <a:cs typeface="Calibri"/>
                        </a:rPr>
                        <a:t> в ДОУ»</a:t>
                      </a:r>
                      <a:endParaRPr lang="ru-RU" sz="2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7687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&amp;SHcy;&amp;acy;&amp;bcy;&amp;lcy;&amp;ocy;&amp;ncy; &amp;dcy;&amp;lcy;&amp;yacy; &amp;pcy;&amp;rcy;&amp;iecy;&amp;zcy;&amp;iecy;&amp;ncy;&amp;tcy;&amp;acy;&amp;tscy;&amp;icy;&amp;icy; &quot;&amp;Ocy;&amp;scy;&amp;iecy;&amp;ncy;&amp;softcy;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828" y="53716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27047" y="0"/>
            <a:ext cx="921139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Организационно-методическая работа</a:t>
            </a:r>
            <a:endParaRPr lang="ru-RU" sz="4400" b="1" cap="none" spc="50" dirty="0">
              <a:ln w="1143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28662" y="1428736"/>
          <a:ext cx="7500990" cy="4890389"/>
        </p:xfrm>
        <a:graphic>
          <a:graphicData uri="http://schemas.openxmlformats.org/drawingml/2006/table">
            <a:tbl>
              <a:tblPr/>
              <a:tblGrid>
                <a:gridCol w="2631752"/>
                <a:gridCol w="2982872"/>
                <a:gridCol w="1886366"/>
              </a:tblGrid>
              <a:tr h="47149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Calibri"/>
                          <a:ea typeface="Calibri"/>
                          <a:cs typeface="Calibri"/>
                        </a:rPr>
                        <a:t>Консультация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Calibri"/>
                          <a:ea typeface="Calibri"/>
                          <a:cs typeface="Calibri"/>
                        </a:rPr>
                        <a:t>«Образовательная</a:t>
                      </a:r>
                      <a:r>
                        <a:rPr lang="ru-RU" sz="2400" b="0" baseline="0" dirty="0" smtClean="0">
                          <a:latin typeface="Calibri"/>
                          <a:ea typeface="Calibri"/>
                          <a:cs typeface="Calibri"/>
                        </a:rPr>
                        <a:t> среда по ФГОС</a:t>
                      </a:r>
                      <a:r>
                        <a:rPr lang="ru-RU" sz="2400" baseline="0" dirty="0" smtClean="0">
                          <a:latin typeface="Calibri"/>
                          <a:ea typeface="Calibri"/>
                          <a:cs typeface="Calibri"/>
                        </a:rPr>
                        <a:t>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baseline="0" dirty="0" smtClean="0">
                          <a:latin typeface="+mn-lt"/>
                          <a:ea typeface="Calibri"/>
                          <a:cs typeface="Calibri"/>
                        </a:rPr>
                        <a:t>Аналитическая деятельность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>
                          <a:latin typeface="+mn-lt"/>
                          <a:ea typeface="Calibri"/>
                          <a:cs typeface="Calibri"/>
                        </a:rPr>
                        <a:t>1 Оценка РППС по ФГОС ДО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>
                          <a:latin typeface="+mn-lt"/>
                          <a:ea typeface="Calibri"/>
                          <a:cs typeface="Calibri"/>
                        </a:rPr>
                        <a:t>2.Использование технологий.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>
                          <a:latin typeface="+mn-lt"/>
                          <a:ea typeface="Calibri"/>
                          <a:cs typeface="Calibri"/>
                        </a:rPr>
                        <a:t>3.Открытость образования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>
                          <a:latin typeface="+mn-lt"/>
                          <a:ea typeface="Calibri"/>
                          <a:cs typeface="Calibri"/>
                        </a:rPr>
                        <a:t>4. Взаимодействие участников </a:t>
                      </a:r>
                      <a:r>
                        <a:rPr lang="ru-RU" sz="1800" baseline="0" dirty="0" err="1" smtClean="0">
                          <a:latin typeface="+mn-lt"/>
                          <a:ea typeface="Calibri"/>
                          <a:cs typeface="Calibri"/>
                        </a:rPr>
                        <a:t>пед</a:t>
                      </a:r>
                      <a:r>
                        <a:rPr lang="ru-RU" sz="1800" baseline="0" dirty="0" smtClean="0">
                          <a:latin typeface="+mn-lt"/>
                          <a:ea typeface="Calibri"/>
                          <a:cs typeface="Calibri"/>
                        </a:rPr>
                        <a:t>. процесса (психологический климат и трансляция деятельности)</a:t>
                      </a:r>
                      <a:endParaRPr lang="ru-RU" sz="1800" dirty="0" smtClean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Calibri"/>
                        </a:rPr>
                        <a:t>Компоненты образовательной среды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Calibri"/>
                        </a:rPr>
                        <a:t>1.Взаимодействие участников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Calibri"/>
                        </a:rPr>
                        <a:t> образовательного процесса.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Calibri"/>
                        </a:rPr>
                        <a:t>2. РППС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Calibri"/>
                        </a:rPr>
                        <a:t>3. Освоение содержания ДО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7687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&amp;SHcy;&amp;acy;&amp;bcy;&amp;lcy;&amp;ocy;&amp;ncy; &amp;dcy;&amp;lcy;&amp;yacy; &amp;pcy;&amp;rcy;&amp;iecy;&amp;zcy;&amp;iecy;&amp;ncy;&amp;tcy;&amp;acy;&amp;tscy;&amp;icy;&amp;icy; &quot;&amp;Ocy;&amp;scy;&amp;iecy;&amp;ncy;&amp;softcy;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828" y="53716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27047" y="0"/>
            <a:ext cx="921139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Организационно-методическая работа</a:t>
            </a:r>
            <a:endParaRPr lang="ru-RU" sz="4400" b="1" cap="none" spc="50" dirty="0">
              <a:ln w="1143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44556737"/>
              </p:ext>
            </p:extLst>
          </p:nvPr>
        </p:nvGraphicFramePr>
        <p:xfrm>
          <a:off x="1071537" y="1446550"/>
          <a:ext cx="7172869" cy="4251340"/>
        </p:xfrm>
        <a:graphic>
          <a:graphicData uri="http://schemas.openxmlformats.org/drawingml/2006/table">
            <a:tbl>
              <a:tblPr firstRow="1" firstCol="1" bandRow="1"/>
              <a:tblGrid>
                <a:gridCol w="2307707"/>
                <a:gridCol w="2523984"/>
                <a:gridCol w="2341178"/>
              </a:tblGrid>
              <a:tr h="799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</a:rPr>
                        <a:t>ОКТЯБРЬ</a:t>
                      </a:r>
                      <a:endParaRPr lang="ru-RU" sz="16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</a:rPr>
                        <a:t>ОКТЯБРЬ-АПРЕЛЬ</a:t>
                      </a:r>
                      <a:endParaRPr lang="ru-RU" sz="16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</a:rPr>
                        <a:t>АПРЕЛЬ</a:t>
                      </a:r>
                      <a:endParaRPr lang="ru-RU" sz="16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5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</a:rPr>
                        <a:t>Просмотр </a:t>
                      </a:r>
                      <a:r>
                        <a:rPr lang="ru-RU" sz="2400" dirty="0" err="1">
                          <a:effectLst/>
                          <a:latin typeface="Times New Roman"/>
                          <a:ea typeface="Calibri"/>
                        </a:rPr>
                        <a:t>НОД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</a:rPr>
                        <a:t> «Активный отдых и организация прогулок»</a:t>
                      </a:r>
                      <a:endParaRPr lang="ru-RU" sz="2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</a:rPr>
                        <a:t>Трансляция опыта работы по темам самообразования</a:t>
                      </a:r>
                      <a:endParaRPr lang="ru-RU" sz="2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</a:rPr>
                        <a:t>Представление опыта работы по проектной деятельности 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</a:rPr>
                        <a:t>«Наш</a:t>
                      </a:r>
                      <a:r>
                        <a:rPr lang="ru-RU" sz="2400" baseline="0" dirty="0" smtClean="0">
                          <a:effectLst/>
                          <a:latin typeface="Times New Roman"/>
                          <a:ea typeface="Calibri"/>
                        </a:rPr>
                        <a:t>  удачный 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</a:rPr>
                        <a:t>проект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</a:rPr>
                        <a:t>»</a:t>
                      </a:r>
                      <a:endParaRPr lang="ru-RU" sz="2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37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  <a:latin typeface="Calibri"/>
                          <a:ea typeface="Calibri"/>
                        </a:rPr>
                        <a:t>Горячева. Н.В.</a:t>
                      </a:r>
                      <a:r>
                        <a:rPr lang="ru-RU" sz="2000" baseline="0" dirty="0" smtClean="0">
                          <a:effectLst/>
                          <a:latin typeface="Calibri"/>
                          <a:ea typeface="Calibri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Calibri"/>
                          <a:ea typeface="Calibri"/>
                        </a:rPr>
                        <a:t>Оглоблина Т.А</a:t>
                      </a: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</a:rPr>
                        <a:t>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</a:rPr>
                        <a:t>По</a:t>
                      </a:r>
                      <a:r>
                        <a:rPr lang="ru-RU" sz="1800" baseline="0" dirty="0" smtClean="0">
                          <a:effectLst/>
                          <a:latin typeface="Calibri"/>
                          <a:ea typeface="Calibri"/>
                        </a:rPr>
                        <a:t>  плану председателя группы МО Елены Ивановны </a:t>
                      </a:r>
                      <a:r>
                        <a:rPr lang="ru-RU" sz="1800" baseline="0" dirty="0" err="1" smtClean="0">
                          <a:effectLst/>
                          <a:latin typeface="Calibri"/>
                          <a:ea typeface="Calibri"/>
                        </a:rPr>
                        <a:t>Веретюк</a:t>
                      </a:r>
                      <a:endParaRPr lang="ru-RU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</a:rPr>
                        <a:t>Все</a:t>
                      </a:r>
                      <a:r>
                        <a:rPr lang="ru-RU" sz="1600" baseline="0" dirty="0" smtClean="0">
                          <a:effectLst/>
                          <a:latin typeface="Calibri"/>
                          <a:ea typeface="Calibri"/>
                        </a:rPr>
                        <a:t> педагоги ДОУ</a:t>
                      </a:r>
                      <a:endParaRPr lang="ru-RU" sz="16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1403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&amp;SHcy;&amp;acy;&amp;bcy;&amp;lcy;&amp;ocy;&amp;ncy; &amp;dcy;&amp;lcy;&amp;yacy; &amp;pcy;&amp;rcy;&amp;iecy;&amp;zcy;&amp;iecy;&amp;ncy;&amp;tcy;&amp;acy;&amp;tscy;&amp;icy;&amp;icy; &quot;&amp;Ocy;&amp;scy;&amp;iecy;&amp;ncy;&amp;softcy;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828" y="53716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27047" y="0"/>
            <a:ext cx="921139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Организационно-методическая работа</a:t>
            </a:r>
            <a:endParaRPr lang="ru-RU" sz="4400" b="1" cap="none" spc="50" dirty="0">
              <a:ln w="1143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68479662"/>
              </p:ext>
            </p:extLst>
          </p:nvPr>
        </p:nvGraphicFramePr>
        <p:xfrm>
          <a:off x="899593" y="1556791"/>
          <a:ext cx="7704854" cy="4320480"/>
        </p:xfrm>
        <a:graphic>
          <a:graphicData uri="http://schemas.openxmlformats.org/drawingml/2006/table">
            <a:tbl>
              <a:tblPr firstRow="1" firstCol="1" bandRow="1"/>
              <a:tblGrid>
                <a:gridCol w="1865643"/>
                <a:gridCol w="1995305"/>
                <a:gridCol w="1996045"/>
                <a:gridCol w="1847861"/>
              </a:tblGrid>
              <a:tr h="72008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</a:rPr>
                        <a:t>КОНКУРСЫ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НОЯБРЬ</a:t>
                      </a:r>
                      <a:endParaRPr lang="ru-RU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/>
                          <a:ea typeface="Calibri"/>
                        </a:rPr>
                        <a:t>ЯНВАРЬ_ФЕВРАЛЬ</a:t>
                      </a:r>
                      <a:endParaRPr lang="ru-RU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АПРЕЛЬ</a:t>
                      </a:r>
                      <a:endParaRPr lang="ru-RU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МАЙ</a:t>
                      </a:r>
                      <a:endParaRPr lang="ru-RU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5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Смотр- конкурс спортивных уголков в группах</a:t>
                      </a:r>
                      <a:endParaRPr lang="ru-RU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Конкурс зимних построек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«Зимние фантазии»</a:t>
                      </a:r>
                      <a:endParaRPr lang="ru-RU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Конкурс проектов.</a:t>
                      </a:r>
                      <a:endParaRPr lang="ru-RU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Смотр-конкур участков «Здравствуй лето»</a:t>
                      </a:r>
                      <a:endParaRPr lang="ru-RU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472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Воспитатели групп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0904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&amp;SHcy;&amp;acy;&amp;bcy;&amp;lcy;&amp;ocy;&amp;ncy; &amp;dcy;&amp;lcy;&amp;yacy; &amp;pcy;&amp;rcy;&amp;iecy;&amp;zcy;&amp;iecy;&amp;ncy;&amp;tcy;&amp;acy;&amp;tscy;&amp;icy;&amp;icy; &quot;&amp;Ocy;&amp;scy;&amp;iecy;&amp;ncy;&amp;softcy;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828" y="53716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58672" y="2967335"/>
            <a:ext cx="72266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065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&amp;SHcy;&amp;acy;&amp;bcy;&amp;lcy;&amp;ocy;&amp;ncy; &amp;dcy;&amp;lcy;&amp;yacy; &amp;pcy;&amp;rcy;&amp;iecy;&amp;zcy;&amp;iecy;&amp;ncy;&amp;tcy;&amp;acy;&amp;tscy;&amp;icy;&amp;icy; &quot;&amp;Ocy;&amp;scy;&amp;iecy;&amp;ncy;&amp;softcy;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828" y="53716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2752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&amp;SHcy;&amp;acy;&amp;bcy;&amp;lcy;&amp;ocy;&amp;ncy; &amp;dcy;&amp;lcy;&amp;yacy; &amp;pcy;&amp;rcy;&amp;iecy;&amp;zcy;&amp;iecy;&amp;ncy;&amp;tcy;&amp;acy;&amp;tscy;&amp;icy;&amp;icy; &quot;&amp;Ocy;&amp;scy;&amp;iecy;&amp;ncy;&amp;softcy;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828" y="53716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95736" y="24208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69017" y="2605554"/>
            <a:ext cx="842493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Анализ летней оздоровительной работы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451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&amp;SHcy;&amp;acy;&amp;bcy;&amp;lcy;&amp;ocy;&amp;ncy; &amp;dcy;&amp;lcy;&amp;yacy; &amp;pcy;&amp;rcy;&amp;iecy;&amp;zcy;&amp;iecy;&amp;ncy;&amp;tcy;&amp;acy;&amp;tscy;&amp;icy;&amp;icy; &quot;&amp;Ocy;&amp;scy;&amp;iecy;&amp;ncy;&amp;softcy;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1215" y="16024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80324" y="332656"/>
            <a:ext cx="828092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План работы на 2020-2021 учебный год</a:t>
            </a:r>
            <a:endParaRPr lang="ru-RU" sz="4800" b="1" cap="none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2492896"/>
            <a:ext cx="804968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Book Antiqua" pitchFamily="18" charset="0"/>
              </a:rPr>
              <a:t>Цель</a:t>
            </a:r>
            <a:r>
              <a:rPr lang="ru-RU" sz="3200" dirty="0" smtClean="0">
                <a:latin typeface="Book Antiqua" pitchFamily="18" charset="0"/>
              </a:rPr>
              <a:t>: Повысить </a:t>
            </a:r>
            <a:r>
              <a:rPr lang="ru-RU" sz="3200" dirty="0">
                <a:latin typeface="Book Antiqua" pitchFamily="18" charset="0"/>
              </a:rPr>
              <a:t>качество образования и воспитания в ДОУ через внедрение современных педагогических технологий, способствующих самореализации ребенка в разных видах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xmlns="" val="296451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&amp;SHcy;&amp;acy;&amp;bcy;&amp;lcy;&amp;ocy;&amp;ncy; &amp;dcy;&amp;lcy;&amp;yacy; &amp;pcy;&amp;rcy;&amp;iecy;&amp;zcy;&amp;iecy;&amp;ncy;&amp;tcy;&amp;acy;&amp;tscy;&amp;icy;&amp;icy; &quot;&amp;Ocy;&amp;scy;&amp;iecy;&amp;ncy;&amp;softcy;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119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8687" y="1268760"/>
            <a:ext cx="795377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  <a:r>
              <a:rPr lang="ru-RU" b="1" dirty="0">
                <a:latin typeface="Book Antiqua" pitchFamily="18" charset="0"/>
              </a:rPr>
              <a:t>. Продолжить работу ДОУ по сохранению и укреплению здоровья детей, обеспечивая условия комфортного и безопасного пребывания в детском саду через:</a:t>
            </a:r>
          </a:p>
          <a:p>
            <a:r>
              <a:rPr lang="ru-RU" b="1" dirty="0">
                <a:latin typeface="Book Antiqua" pitchFamily="18" charset="0"/>
              </a:rPr>
              <a:t>-систематическое использование </a:t>
            </a:r>
            <a:r>
              <a:rPr lang="ru-RU" b="1" dirty="0" err="1">
                <a:latin typeface="Book Antiqua" pitchFamily="18" charset="0"/>
              </a:rPr>
              <a:t>здоровьесберегающих</a:t>
            </a:r>
            <a:r>
              <a:rPr lang="ru-RU" b="1" dirty="0">
                <a:latin typeface="Book Antiqua" pitchFamily="18" charset="0"/>
              </a:rPr>
              <a:t> технологий в работе с детьми;</a:t>
            </a:r>
          </a:p>
          <a:p>
            <a:r>
              <a:rPr lang="ru-RU" b="1" dirty="0" smtClean="0">
                <a:latin typeface="Book Antiqua" pitchFamily="18" charset="0"/>
              </a:rPr>
              <a:t>-</a:t>
            </a:r>
            <a:r>
              <a:rPr lang="ru-RU" b="1" dirty="0" err="1" smtClean="0">
                <a:latin typeface="Book Antiqua" pitchFamily="18" charset="0"/>
              </a:rPr>
              <a:t>адаптирование</a:t>
            </a:r>
            <a:r>
              <a:rPr lang="ru-RU" b="1" dirty="0" smtClean="0">
                <a:latin typeface="Book Antiqua" pitchFamily="18" charset="0"/>
              </a:rPr>
              <a:t> программы </a:t>
            </a:r>
            <a:r>
              <a:rPr lang="ru-RU" b="1" dirty="0" err="1" smtClean="0">
                <a:latin typeface="Book Antiqua" pitchFamily="18" charset="0"/>
              </a:rPr>
              <a:t>здоровьесбережения</a:t>
            </a:r>
            <a:r>
              <a:rPr lang="ru-RU" b="1" dirty="0" smtClean="0">
                <a:latin typeface="Book Antiqua" pitchFamily="18" charset="0"/>
              </a:rPr>
              <a:t> </a:t>
            </a:r>
            <a:r>
              <a:rPr lang="ru-RU" b="1" dirty="0">
                <a:latin typeface="Book Antiqua" pitchFamily="18" charset="0"/>
              </a:rPr>
              <a:t>детей.</a:t>
            </a:r>
          </a:p>
          <a:p>
            <a:r>
              <a:rPr lang="ru-RU" b="1" dirty="0">
                <a:latin typeface="Book Antiqua" pitchFamily="18" charset="0"/>
              </a:rPr>
              <a:t>2. Продолжать развивать познавательный интерес, интеллектуально творческий потенциал каждого ребенка, используя инновационные технологии обучения и воспитания. </a:t>
            </a:r>
          </a:p>
          <a:p>
            <a:r>
              <a:rPr lang="ru-RU" b="1" dirty="0">
                <a:latin typeface="Book Antiqua" pitchFamily="18" charset="0"/>
              </a:rPr>
              <a:t>3. Обеспечить развитие профессионального мастерства педагогических кадров в процессе реализации </a:t>
            </a:r>
            <a:r>
              <a:rPr lang="ru-RU" b="1" dirty="0" err="1">
                <a:latin typeface="Book Antiqua" pitchFamily="18" charset="0"/>
              </a:rPr>
              <a:t>ФГОС</a:t>
            </a:r>
            <a:r>
              <a:rPr lang="ru-RU" b="1" dirty="0">
                <a:latin typeface="Book Antiqua" pitchFamily="18" charset="0"/>
              </a:rPr>
              <a:t> (в течение года),  через:</a:t>
            </a:r>
          </a:p>
          <a:p>
            <a:r>
              <a:rPr lang="ru-RU" b="1" dirty="0">
                <a:latin typeface="Book Antiqua" pitchFamily="18" charset="0"/>
              </a:rPr>
              <a:t>-использование активных форм  методической работы;</a:t>
            </a:r>
          </a:p>
          <a:p>
            <a:r>
              <a:rPr lang="ru-RU" b="1" dirty="0">
                <a:latin typeface="Book Antiqua" pitchFamily="18" charset="0"/>
              </a:rPr>
              <a:t>-внедрение в образовательный процесс метода проектов;</a:t>
            </a:r>
          </a:p>
          <a:p>
            <a:r>
              <a:rPr lang="ru-RU" b="1" dirty="0">
                <a:latin typeface="Book Antiqua" pitchFamily="18" charset="0"/>
              </a:rPr>
              <a:t>-участие педагогов в конкурсах профессионального мастерства</a:t>
            </a:r>
          </a:p>
          <a:p>
            <a:r>
              <a:rPr lang="ru-RU" b="1" dirty="0">
                <a:latin typeface="Book Antiqua" pitchFamily="18" charset="0"/>
              </a:rPr>
              <a:t>-повышение компетентности педагогов </a:t>
            </a:r>
            <a:r>
              <a:rPr lang="ru-RU" b="1" dirty="0" smtClean="0">
                <a:latin typeface="Book Antiqua" pitchFamily="18" charset="0"/>
              </a:rPr>
              <a:t>через курсовую подготовку, </a:t>
            </a:r>
            <a:r>
              <a:rPr lang="ru-RU" b="1" dirty="0">
                <a:latin typeface="Book Antiqua" pitchFamily="18" charset="0"/>
              </a:rPr>
              <a:t>прохождение процедуры аттестации.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8223" y="404664"/>
            <a:ext cx="886517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Задачи </a:t>
            </a:r>
            <a:r>
              <a:rPr lang="ru-RU" sz="4000" b="1" cap="none" spc="50" dirty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 </a:t>
            </a:r>
            <a:r>
              <a:rPr lang="ru-RU" sz="4000" b="1" cap="none" spc="50" dirty="0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2020-2021 учебный </a:t>
            </a:r>
            <a:r>
              <a:rPr lang="ru-RU" sz="4000" b="1" cap="none" spc="50" dirty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xmlns="" val="296451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&amp;SHcy;&amp;acy;&amp;bcy;&amp;lcy;&amp;ocy;&amp;ncy; &amp;dcy;&amp;lcy;&amp;yacy; &amp;pcy;&amp;rcy;&amp;iecy;&amp;zcy;&amp;iecy;&amp;ncy;&amp;tcy;&amp;acy;&amp;tscy;&amp;icy;&amp;icy; &quot;&amp;Ocy;&amp;scy;&amp;iecy;&amp;ncy;&amp;softcy;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1189" y="16024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9592" y="9087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324" y="203122"/>
            <a:ext cx="91193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Предполагаемые результаты</a:t>
            </a:r>
            <a:endParaRPr lang="ru-RU" sz="5400" b="1" cap="none" spc="50" dirty="0">
              <a:ln w="1143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3" y="1484784"/>
            <a:ext cx="83604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2400" dirty="0" smtClean="0">
                <a:latin typeface="Book Antiqua" pitchFamily="18" charset="0"/>
              </a:rPr>
              <a:t>Повышение качества образовательной и воспитательной работы ДОУ в соответствии с ФГОС.</a:t>
            </a:r>
          </a:p>
          <a:p>
            <a:pPr marL="285750" indent="-285750">
              <a:buFont typeface="Wingdings" pitchFamily="2" charset="2"/>
              <a:buChar char="v"/>
            </a:pPr>
            <a:endParaRPr lang="ru-RU" sz="2400" dirty="0" smtClean="0">
              <a:latin typeface="Book Antiqua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endParaRPr lang="ru-RU" sz="2400" dirty="0" smtClean="0">
              <a:latin typeface="Book Antiqua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sz="2400" dirty="0" smtClean="0">
                <a:latin typeface="Book Antiqua" pitchFamily="18" charset="0"/>
              </a:rPr>
              <a:t>Укрепление и стабилизация здоровья детей посредством реализации оздоровительной программы</a:t>
            </a:r>
          </a:p>
          <a:p>
            <a:r>
              <a:rPr lang="ru-RU" sz="2400" dirty="0" smtClean="0">
                <a:latin typeface="Book Antiqua" pitchFamily="18" charset="0"/>
              </a:rPr>
              <a:t>    образовательной организации. </a:t>
            </a:r>
          </a:p>
          <a:p>
            <a:pPr marL="285750" indent="-285750">
              <a:buFont typeface="Wingdings" pitchFamily="2" charset="2"/>
              <a:buChar char="v"/>
            </a:pPr>
            <a:endParaRPr lang="ru-RU" sz="24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451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&amp;SHcy;&amp;acy;&amp;bcy;&amp;lcy;&amp;ocy;&amp;ncy; &amp;dcy;&amp;lcy;&amp;yacy; &amp;pcy;&amp;rcy;&amp;iecy;&amp;zcy;&amp;iecy;&amp;ncy;&amp;tcy;&amp;acy;&amp;tscy;&amp;icy;&amp;icy; &quot;&amp;Ocy;&amp;scy;&amp;iecy;&amp;ncy;&amp;softcy;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214414" y="260648"/>
            <a:ext cx="643021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Расстановка кадров</a:t>
            </a:r>
            <a:endParaRPr lang="ru-RU" sz="5400" b="1" cap="none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47981596"/>
              </p:ext>
            </p:extLst>
          </p:nvPr>
        </p:nvGraphicFramePr>
        <p:xfrm>
          <a:off x="1007604" y="1206111"/>
          <a:ext cx="7128792" cy="5103680"/>
        </p:xfrm>
        <a:graphic>
          <a:graphicData uri="http://schemas.openxmlformats.org/drawingml/2006/table">
            <a:tbl>
              <a:tblPr firstRow="1" firstCol="1" bandRow="1"/>
              <a:tblGrid>
                <a:gridCol w="2527825"/>
                <a:gridCol w="4600967"/>
              </a:tblGrid>
              <a:tr h="1104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</a:t>
                      </a:r>
                      <a:r>
                        <a:rPr lang="ru-RU" sz="18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группа (1.5-3 лет</a:t>
                      </a:r>
                      <a:r>
                        <a:rPr lang="ru-RU" sz="16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Топорина</a:t>
                      </a:r>
                      <a:r>
                        <a:rPr lang="ru-RU" sz="20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Екатерина </a:t>
                      </a:r>
                      <a:r>
                        <a:rPr lang="ru-RU" sz="2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Алексеевна</a:t>
                      </a:r>
                      <a:endParaRPr lang="ru-RU" sz="2000" b="1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Кузнецова Мария Александровна</a:t>
                      </a:r>
                      <a:endParaRPr lang="ru-RU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4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</a:t>
                      </a:r>
                      <a:r>
                        <a:rPr lang="ru-RU" sz="18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группа( 5-6 лет)</a:t>
                      </a:r>
                      <a:endParaRPr lang="ru-RU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Куриченкова</a:t>
                      </a:r>
                      <a:r>
                        <a:rPr lang="ru-RU" sz="20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Елена </a:t>
                      </a:r>
                      <a:r>
                        <a:rPr lang="ru-RU" sz="2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Валентиновна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Чуркина Татьяна Александровна</a:t>
                      </a:r>
                      <a:endParaRPr lang="ru-RU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0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 </a:t>
                      </a:r>
                      <a:r>
                        <a:rPr lang="ru-RU" sz="18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группа (3-4 года)</a:t>
                      </a:r>
                      <a:endParaRPr lang="ru-RU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Корнилова </a:t>
                      </a:r>
                      <a:r>
                        <a:rPr lang="ru-RU" sz="2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Наталья</a:t>
                      </a:r>
                      <a:r>
                        <a:rPr lang="ru-RU" sz="2000" b="1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Владимировна</a:t>
                      </a:r>
                      <a:endParaRPr lang="ru-RU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Дмитриева Юлия Евгеньевна</a:t>
                      </a:r>
                      <a:endParaRPr lang="ru-RU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</a:t>
                      </a:r>
                      <a:r>
                        <a:rPr lang="ru-RU" sz="18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группа (6-7 лет)</a:t>
                      </a:r>
                      <a:endParaRPr lang="ru-RU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Веретюк</a:t>
                      </a:r>
                      <a:r>
                        <a:rPr lang="ru-RU" sz="2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Елена Ивановна</a:t>
                      </a:r>
                      <a:endParaRPr lang="ru-RU" sz="20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Оглоблина Татьяна Александровна</a:t>
                      </a:r>
                      <a:endParaRPr lang="ru-RU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0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</a:t>
                      </a:r>
                      <a:r>
                        <a:rPr lang="ru-RU" sz="18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группа ( 4-5 лет)</a:t>
                      </a:r>
                      <a:endParaRPr lang="ru-RU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Горячева </a:t>
                      </a:r>
                      <a:r>
                        <a:rPr lang="ru-RU" sz="2000" b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Наталия </a:t>
                      </a:r>
                      <a:r>
                        <a:rPr lang="ru-RU" sz="20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Вячеславовна</a:t>
                      </a:r>
                      <a:endParaRPr lang="ru-RU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Фирсова </a:t>
                      </a:r>
                      <a:r>
                        <a:rPr lang="ru-RU" sz="2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Татьяна Михайловна</a:t>
                      </a:r>
                      <a:endParaRPr lang="ru-RU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051925" y="28987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451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063750" y="2898775"/>
            <a:ext cx="502853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1951" y="188640"/>
            <a:ext cx="895454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altLang="ru-RU" sz="2400" b="1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Матричная система педагогического процесса управления ДОУ</a:t>
            </a:r>
            <a:br>
              <a:rPr lang="ru-RU" altLang="ru-RU" sz="2400" b="1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altLang="ru-RU" sz="2400" b="1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на </a:t>
            </a:r>
            <a:r>
              <a:rPr lang="ru-RU" altLang="ru-RU" sz="24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2020-2021 </a:t>
            </a:r>
            <a:r>
              <a:rPr lang="ru-RU" altLang="ru-RU" sz="2400" b="1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учебный год</a:t>
            </a:r>
            <a:endParaRPr lang="ru-RU" sz="2400" kern="0" dirty="0">
              <a:latin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52400" y="1317625"/>
            <a:ext cx="2359025" cy="81597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ЗАВЕДУЮЩИЙ</a:t>
            </a:r>
          </a:p>
        </p:txBody>
      </p:sp>
      <p:pic>
        <p:nvPicPr>
          <p:cNvPr id="8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5725" y="1557338"/>
            <a:ext cx="950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Овал 8"/>
          <p:cNvSpPr/>
          <p:nvPr/>
        </p:nvSpPr>
        <p:spPr>
          <a:xfrm>
            <a:off x="3657600" y="1322388"/>
            <a:ext cx="2016125" cy="914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МО ТВОРЧЕСКИХ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 ГРУПП  ДОУ</a:t>
            </a:r>
          </a:p>
        </p:txBody>
      </p:sp>
      <p:pic>
        <p:nvPicPr>
          <p:cNvPr id="10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3413" y="1570038"/>
            <a:ext cx="952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Овал 10"/>
          <p:cNvSpPr/>
          <p:nvPr/>
        </p:nvSpPr>
        <p:spPr>
          <a:xfrm>
            <a:off x="6705600" y="1317625"/>
            <a:ext cx="2209800" cy="914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СТАРШИЙ</a:t>
            </a:r>
            <a:endParaRPr lang="ru-RU" sz="1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 </a:t>
            </a:r>
            <a:r>
              <a:rPr lang="ru-RU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ВОСПИТАТЕЛЬ</a:t>
            </a:r>
            <a:endParaRPr lang="ru-RU" sz="1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2" name="Выноска со стрелками влево/вправо 11"/>
          <p:cNvSpPr/>
          <p:nvPr/>
        </p:nvSpPr>
        <p:spPr>
          <a:xfrm rot="16200000">
            <a:off x="4253384" y="-1220316"/>
            <a:ext cx="863600" cy="8003232"/>
          </a:xfrm>
          <a:prstGeom prst="leftRightArrowCallout">
            <a:avLst>
              <a:gd name="adj1" fmla="val 36155"/>
              <a:gd name="adj2" fmla="val 41207"/>
              <a:gd name="adj3" fmla="val 27520"/>
              <a:gd name="adj4" fmla="val 18646"/>
            </a:avLst>
          </a:prstGeom>
          <a:solidFill>
            <a:srgbClr val="F79646"/>
          </a:solidFill>
          <a:ln w="25400" cap="flat" cmpd="sng" algn="ctr">
            <a:solidFill>
              <a:srgbClr val="1F497D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prstClr val="white"/>
              </a:solidFill>
              <a:latin typeface="Calibri"/>
              <a:ea typeface="+mn-ea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475656" y="3670135"/>
            <a:ext cx="2602713" cy="121556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Диссеминация передового </a:t>
            </a:r>
            <a:r>
              <a:rPr lang="ru-RU" sz="1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пед</a:t>
            </a:r>
            <a:r>
              <a:rPr lang="ru-RU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. опыта</a:t>
            </a:r>
            <a:endParaRPr lang="ru-RU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5160640" y="3699999"/>
            <a:ext cx="2664296" cy="11857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МО педагогов по темам самообразования</a:t>
            </a:r>
            <a:endParaRPr lang="ru-RU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17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02558" y="4064250"/>
            <a:ext cx="950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789786">
            <a:off x="3378287" y="3085341"/>
            <a:ext cx="950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232446">
            <a:off x="5033624" y="3127374"/>
            <a:ext cx="950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8495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&amp;SHcy;&amp;acy;&amp;bcy;&amp;lcy;&amp;ocy;&amp;ncy; &amp;dcy;&amp;lcy;&amp;yacy; &amp;pcy;&amp;rcy;&amp;iecy;&amp;zcy;&amp;iecy;&amp;ncy;&amp;tcy;&amp;acy;&amp;tscy;&amp;icy;&amp;icy; &quot;&amp;Ocy;&amp;scy;&amp;iecy;&amp;ncy;&amp;softcy;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116632"/>
            <a:ext cx="884453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Диссеминация передового педагогического опыта</a:t>
            </a:r>
            <a:endParaRPr lang="ru-RU" sz="4400" b="1" cap="none" spc="50" dirty="0">
              <a:ln w="1143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74" y="1772816"/>
            <a:ext cx="7244233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Цель:</a:t>
            </a:r>
            <a:r>
              <a:rPr lang="ru-RU" altLang="ru-RU" dirty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трансляция передового педагогического опыта в ДОУ и за его пределами.</a:t>
            </a:r>
          </a:p>
          <a:p>
            <a:pPr lv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solidFill>
                <a:srgbClr val="000000"/>
              </a:solidFill>
              <a:latin typeface="Arial" charset="0"/>
              <a:ea typeface="宋体" pitchFamily="2" charset="-122"/>
            </a:endParaRPr>
          </a:p>
          <a:p>
            <a:pPr lv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solidFill>
                <a:srgbClr val="000000"/>
              </a:solidFill>
              <a:latin typeface="Arial" charset="0"/>
              <a:ea typeface="宋体" pitchFamily="2" charset="-122"/>
            </a:endParaRPr>
          </a:p>
          <a:p>
            <a:pPr lv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  Информационная группа </a:t>
            </a:r>
            <a:r>
              <a:rPr lang="ru-RU" altLang="ru-RU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(издательская и </a:t>
            </a:r>
            <a:r>
              <a:rPr lang="ru-RU" altLang="ru-RU" dirty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внешняя) оказывает помощь в организации методической работы. Она работает в тесном контакте с</a:t>
            </a:r>
            <a:r>
              <a:rPr lang="ru-RU" altLang="ru-RU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</a:t>
            </a:r>
            <a:r>
              <a:rPr lang="ru-RU" altLang="ru-RU" dirty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администрацией детского </a:t>
            </a:r>
            <a:r>
              <a:rPr lang="ru-RU" altLang="ru-RU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сада</a:t>
            </a:r>
            <a:r>
              <a:rPr lang="ru-RU" altLang="ru-RU" dirty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</a:t>
            </a:r>
            <a:r>
              <a:rPr lang="ru-RU" altLang="ru-RU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и коллегами</a:t>
            </a:r>
            <a:endParaRPr lang="ru-RU" altLang="ru-RU" dirty="0">
              <a:solidFill>
                <a:srgbClr val="000000"/>
              </a:solidFill>
              <a:latin typeface="Arial" charset="0"/>
              <a:ea typeface="宋体" pitchFamily="2" charset="-122"/>
            </a:endParaRPr>
          </a:p>
          <a:p>
            <a:pPr lv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solidFill>
                <a:srgbClr val="000000"/>
              </a:solidFill>
              <a:latin typeface="Arial" charset="0"/>
              <a:ea typeface="宋体" pitchFamily="2" charset="-122"/>
            </a:endParaRPr>
          </a:p>
          <a:p>
            <a:pPr lv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solidFill>
                <a:srgbClr val="000000"/>
              </a:solidFill>
              <a:latin typeface="Arial" charset="0"/>
              <a:ea typeface="宋体" pitchFamily="2" charset="-122"/>
            </a:endParaRPr>
          </a:p>
          <a:p>
            <a:pPr lv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solidFill>
                <a:srgbClr val="000000"/>
              </a:solidFill>
              <a:latin typeface="Arial" charset="0"/>
              <a:ea typeface="宋体" pitchFamily="2" charset="-122"/>
            </a:endParaRPr>
          </a:p>
          <a:p>
            <a:pPr lvl="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b="1" u="sng" dirty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  ПРЕДСЕДАТЕЛЬ:</a:t>
            </a:r>
          </a:p>
          <a:p>
            <a:pPr lvl="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altLang="ru-RU" b="1" dirty="0">
              <a:solidFill>
                <a:srgbClr val="000000"/>
              </a:solidFill>
              <a:latin typeface="Arial" charset="0"/>
              <a:ea typeface="宋体" pitchFamily="2" charset="-122"/>
            </a:endParaRPr>
          </a:p>
          <a:p>
            <a:pPr lvl="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-</a:t>
            </a:r>
            <a:r>
              <a:rPr lang="ru-RU" altLang="ru-RU" b="1" i="1" dirty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ВНЕШНЕЙ ГРУППЫ </a:t>
            </a:r>
            <a:r>
              <a:rPr lang="ru-RU" altLang="ru-RU" b="1" i="1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–</a:t>
            </a:r>
            <a:r>
              <a:rPr lang="ru-RU" altLang="ru-RU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Горячева </a:t>
            </a:r>
            <a:r>
              <a:rPr lang="ru-RU" altLang="ru-RU" dirty="0" err="1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Н.В</a:t>
            </a:r>
            <a:r>
              <a:rPr lang="ru-RU" altLang="ru-RU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..</a:t>
            </a:r>
            <a:endParaRPr lang="ru-RU" altLang="ru-RU" dirty="0">
              <a:solidFill>
                <a:srgbClr val="000000"/>
              </a:solidFill>
              <a:latin typeface="Arial" charset="0"/>
              <a:ea typeface="宋体" pitchFamily="2" charset="-122"/>
            </a:endParaRPr>
          </a:p>
          <a:p>
            <a:pPr lvl="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solidFill>
                <a:srgbClr val="000000"/>
              </a:solidFill>
              <a:latin typeface="Arial" charset="0"/>
              <a:ea typeface="宋体" pitchFamily="2" charset="-122"/>
            </a:endParaRPr>
          </a:p>
          <a:p>
            <a:pPr lvl="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-</a:t>
            </a:r>
            <a:r>
              <a:rPr lang="ru-RU" altLang="ru-RU" b="1" i="1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ИЗДАТЕЛЬСКОЙ ГРУППЫ </a:t>
            </a:r>
            <a:r>
              <a:rPr lang="ru-RU" altLang="ru-RU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–Пелевина В.А.</a:t>
            </a:r>
            <a:endParaRPr lang="ru-RU" altLang="ru-RU" dirty="0">
              <a:solidFill>
                <a:srgbClr val="000000"/>
              </a:solidFill>
              <a:latin typeface="Arial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495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&amp;SHcy;&amp;acy;&amp;bcy;&amp;lcy;&amp;ocy;&amp;ncy; &amp;dcy;&amp;lcy;&amp;yacy; &amp;pcy;&amp;rcy;&amp;iecy;&amp;zcy;&amp;iecy;&amp;ncy;&amp;tcy;&amp;acy;&amp;tscy;&amp;icy;&amp;icy; &quot;&amp;Ocy;&amp;scy;&amp;iecy;&amp;ncy;&amp;softcy;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828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3542" y="53716"/>
            <a:ext cx="804726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Методические объединения педагогов по темам самообразования. </a:t>
            </a:r>
            <a:endParaRPr lang="ru-RU" sz="4400" b="1" cap="none" spc="50" dirty="0">
              <a:ln w="1143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3" y="2924944"/>
            <a:ext cx="7315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Цель:  обмен опытом и внедрение новых разработок, технологий среди коллег ДОУ.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57079" y="3717032"/>
            <a:ext cx="22298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u="sng" dirty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 ПРЕДСЕДАТЕЛЬ: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483768" y="4504764"/>
            <a:ext cx="45941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/>
              <a:t>Веретюк</a:t>
            </a:r>
            <a:r>
              <a:rPr lang="ru-RU" sz="3200" dirty="0" smtClean="0"/>
              <a:t> Елена Ивановна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66664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763</Words>
  <Application>Microsoft Office PowerPoint</Application>
  <PresentationFormat>Экран (4:3)</PresentationFormat>
  <Paragraphs>177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Пользователь</cp:lastModifiedBy>
  <cp:revision>51</cp:revision>
  <dcterms:modified xsi:type="dcterms:W3CDTF">2020-08-31T10:48:19Z</dcterms:modified>
</cp:coreProperties>
</file>