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46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0DFB-9BF0-4D74-AAA3-EF46C49FBC4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43A1-C593-4E03-8C10-80041EC5C23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0DFB-9BF0-4D74-AAA3-EF46C49FBC4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43A1-C593-4E03-8C10-80041EC5C2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0DFB-9BF0-4D74-AAA3-EF46C49FBC4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43A1-C593-4E03-8C10-80041EC5C2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0DFB-9BF0-4D74-AAA3-EF46C49FBC4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43A1-C593-4E03-8C10-80041EC5C23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0DFB-9BF0-4D74-AAA3-EF46C49FBC4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43A1-C593-4E03-8C10-80041EC5C2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0DFB-9BF0-4D74-AAA3-EF46C49FBC4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43A1-C593-4E03-8C10-80041EC5C23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0DFB-9BF0-4D74-AAA3-EF46C49FBC4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43A1-C593-4E03-8C10-80041EC5C23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0DFB-9BF0-4D74-AAA3-EF46C49FBC4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43A1-C593-4E03-8C10-80041EC5C2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0DFB-9BF0-4D74-AAA3-EF46C49FBC4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43A1-C593-4E03-8C10-80041EC5C2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0DFB-9BF0-4D74-AAA3-EF46C49FBC4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43A1-C593-4E03-8C10-80041EC5C2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0DFB-9BF0-4D74-AAA3-EF46C49FBC4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43A1-C593-4E03-8C10-80041EC5C23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A360DFB-9BF0-4D74-AAA3-EF46C49FBC4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1843A1-C593-4E03-8C10-80041EC5C23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Document.docx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omanadvice.ru/kak-razvit-vnimanie-u-rebenka" TargetMode="External"/><Relationship Id="rId4" Type="http://schemas.openxmlformats.org/officeDocument/2006/relationships/hyperlink" Target="http://womanadvice.ru/associativnoe-myshleni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2060848"/>
            <a:ext cx="734481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4400" b="1" i="0" u="none" strike="noStrike" kern="1800" cap="none" spc="0" normalizeH="0" baseline="0" noProof="0" dirty="0">
                <a:ln>
                  <a:noFill/>
                </a:ln>
                <a:solidFill>
                  <a:srgbClr val="BE1C22"/>
                </a:solidFill>
                <a:effectLst/>
                <a:uLnTx/>
                <a:uFillTx/>
                <a:latin typeface="Arial Black" pitchFamily="34" charset="0"/>
                <a:ea typeface="Times New Roman"/>
                <a:cs typeface="Times New Roman"/>
              </a:rPr>
              <a:t>      Мнемотехника </a:t>
            </a:r>
          </a:p>
          <a:p>
            <a:r>
              <a:rPr lang="ru-RU" sz="4400" b="1" kern="1800" dirty="0">
                <a:solidFill>
                  <a:srgbClr val="BE1C22"/>
                </a:solidFill>
                <a:latin typeface="Arial Black" pitchFamily="34" charset="0"/>
                <a:ea typeface="Times New Roman"/>
                <a:cs typeface="Times New Roman"/>
              </a:rPr>
              <a:t>                 </a:t>
            </a:r>
            <a:r>
              <a:rPr kumimoji="0" lang="ru-RU" sz="4400" b="1" i="0" u="none" strike="noStrike" kern="1800" cap="none" spc="0" normalizeH="0" baseline="0" noProof="0" dirty="0">
                <a:ln>
                  <a:noFill/>
                </a:ln>
                <a:solidFill>
                  <a:srgbClr val="BE1C22"/>
                </a:solidFill>
                <a:effectLst/>
                <a:uLnTx/>
                <a:uFillTx/>
                <a:latin typeface="Arial Black" pitchFamily="34" charset="0"/>
                <a:ea typeface="Times New Roman"/>
                <a:cs typeface="Times New Roman"/>
              </a:rPr>
              <a:t>в </a:t>
            </a:r>
          </a:p>
          <a:p>
            <a:r>
              <a:rPr lang="ru-RU" sz="4400" b="1" kern="1800" noProof="0" dirty="0">
                <a:solidFill>
                  <a:srgbClr val="BE1C22"/>
                </a:solidFill>
                <a:latin typeface="Arial Black" pitchFamily="34" charset="0"/>
                <a:ea typeface="Times New Roman"/>
                <a:cs typeface="Times New Roman"/>
              </a:rPr>
              <a:t>       </a:t>
            </a:r>
            <a:r>
              <a:rPr kumimoji="0" lang="ru-RU" sz="4400" b="1" i="0" u="none" strike="noStrike" kern="1800" cap="none" spc="0" normalizeH="0" baseline="0" noProof="0" dirty="0">
                <a:ln>
                  <a:noFill/>
                </a:ln>
                <a:solidFill>
                  <a:srgbClr val="BE1C22"/>
                </a:solidFill>
                <a:effectLst/>
                <a:uLnTx/>
                <a:uFillTx/>
                <a:latin typeface="Arial Black" pitchFamily="34" charset="0"/>
                <a:ea typeface="Times New Roman"/>
                <a:cs typeface="Times New Roman"/>
              </a:rPr>
              <a:t>детском саду.</a:t>
            </a:r>
          </a:p>
          <a:p>
            <a:endParaRPr lang="ru-RU" sz="4400" b="1" kern="1800" dirty="0">
              <a:solidFill>
                <a:srgbClr val="BE1C22"/>
              </a:solidFill>
              <a:latin typeface="Arial Black" pitchFamily="34" charset="0"/>
              <a:cs typeface="Times New Roman"/>
            </a:endParaRPr>
          </a:p>
          <a:p>
            <a:endParaRPr lang="ru-RU" sz="4400" b="1" kern="1800" dirty="0">
              <a:solidFill>
                <a:srgbClr val="BE1C22"/>
              </a:solidFill>
              <a:latin typeface="Arial Black" pitchFamily="34" charset="0"/>
              <a:cs typeface="Times New Roman"/>
            </a:endParaRPr>
          </a:p>
          <a:p>
            <a:r>
              <a:rPr lang="ru-RU" b="1" kern="1800" dirty="0">
                <a:solidFill>
                  <a:srgbClr val="BE1C22"/>
                </a:solidFill>
                <a:latin typeface="Arial Black" pitchFamily="34" charset="0"/>
                <a:cs typeface="Times New Roman"/>
              </a:rPr>
              <a:t>                  Консультация для воспитателей. </a:t>
            </a:r>
            <a:endParaRPr lang="ru-RU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2784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684"/>
            <a:ext cx="9144000" cy="687968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899592" y="764704"/>
            <a:ext cx="7416824" cy="2410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solidFill>
                  <a:srgbClr val="333333"/>
                </a:solidFill>
                <a:latin typeface="Helvetica" pitchFamily="34" charset="0"/>
                <a:ea typeface="Times New Roman"/>
                <a:cs typeface="Helvetica" pitchFamily="34" charset="0"/>
              </a:rPr>
              <a:t>Со временем, когда нужно выучить стихотворение или рассказать сказку, они сами начинают создавать простые </a:t>
            </a:r>
            <a:r>
              <a:rPr lang="ru-RU" b="1" dirty="0" err="1">
                <a:solidFill>
                  <a:srgbClr val="333333"/>
                </a:solidFill>
                <a:latin typeface="Helvetica" pitchFamily="34" charset="0"/>
                <a:ea typeface="Times New Roman"/>
                <a:cs typeface="Helvetica" pitchFamily="34" charset="0"/>
              </a:rPr>
              <a:t>мнемодорожки</a:t>
            </a:r>
            <a:r>
              <a:rPr lang="ru-RU" b="1" dirty="0">
                <a:solidFill>
                  <a:srgbClr val="333333"/>
                </a:solidFill>
                <a:latin typeface="Helvetica" pitchFamily="34" charset="0"/>
                <a:ea typeface="Times New Roman"/>
                <a:cs typeface="Helvetica" pitchFamily="34" charset="0"/>
              </a:rPr>
              <a:t>. Для ребенка это увлекательная игра, а не просто скучное заучивание.</a:t>
            </a:r>
            <a:endParaRPr lang="ru-RU" sz="2000" b="1" dirty="0">
              <a:solidFill>
                <a:prstClr val="black"/>
              </a:solidFill>
              <a:latin typeface="Helvetica" pitchFamily="34" charset="0"/>
              <a:ea typeface="Calibri"/>
              <a:cs typeface="Helvetica" pitchFamily="34" charset="0"/>
            </a:endParaRPr>
          </a:p>
          <a:p>
            <a:pPr lvl="0"/>
            <a:r>
              <a:rPr lang="ru-RU" b="1" dirty="0">
                <a:solidFill>
                  <a:srgbClr val="333333"/>
                </a:solidFill>
                <a:latin typeface="Helvetica" pitchFamily="34" charset="0"/>
                <a:ea typeface="Times New Roman"/>
                <a:cs typeface="Helvetica" pitchFamily="34" charset="0"/>
              </a:rPr>
              <a:t>Единственное предостережение — не следует перегружать малышей наплывом новой информации, не нужно заставлять запомнить как можно больше.</a:t>
            </a:r>
          </a:p>
          <a:p>
            <a:pPr lvl="0"/>
            <a:endParaRPr lang="ru-RU" b="1" dirty="0">
              <a:solidFill>
                <a:srgbClr val="000000"/>
              </a:solidFill>
              <a:latin typeface="Helvetica" pitchFamily="34" charset="0"/>
              <a:ea typeface="Calibri"/>
              <a:cs typeface="Helvetica" pitchFamily="34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1462842" y="3206409"/>
            <a:ext cx="5845462" cy="444649"/>
          </a:xfrm>
          <a:prstGeom prst="fra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9" y="3175620"/>
            <a:ext cx="5904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  <a:latin typeface="Helvetica" pitchFamily="34" charset="0"/>
                <a:cs typeface="Helvetica" pitchFamily="34" charset="0"/>
              </a:rPr>
              <a:t>  </a:t>
            </a:r>
            <a:r>
              <a:rPr lang="ru-RU" sz="2000" b="1" dirty="0">
                <a:solidFill>
                  <a:schemeClr val="accent6"/>
                </a:solidFill>
                <a:latin typeface="Helvetica" pitchFamily="34" charset="0"/>
                <a:cs typeface="Helvetica" pitchFamily="34" charset="0"/>
              </a:rPr>
              <a:t>С   помощью   </a:t>
            </a:r>
            <a:r>
              <a:rPr lang="ru-RU" sz="2000" b="1" dirty="0" err="1">
                <a:solidFill>
                  <a:schemeClr val="accent6"/>
                </a:solidFill>
                <a:latin typeface="Helvetica" pitchFamily="34" charset="0"/>
                <a:cs typeface="Helvetica" pitchFamily="34" charset="0"/>
              </a:rPr>
              <a:t>мнемотаблиц</a:t>
            </a:r>
            <a:r>
              <a:rPr lang="ru-RU" sz="2000" b="1" dirty="0">
                <a:solidFill>
                  <a:schemeClr val="accent6"/>
                </a:solidFill>
                <a:latin typeface="Helvetica" pitchFamily="34" charset="0"/>
                <a:cs typeface="Helvetica" pitchFamily="34" charset="0"/>
              </a:rPr>
              <a:t>    можно: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984476"/>
              </p:ext>
            </p:extLst>
          </p:nvPr>
        </p:nvGraphicFramePr>
        <p:xfrm>
          <a:off x="899592" y="4653136"/>
          <a:ext cx="3513378" cy="1368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окумент" r:id="rId4" imgW="6747641" imgH="2627343" progId="Word.Document.12">
                  <p:embed/>
                </p:oleObj>
              </mc:Choice>
              <mc:Fallback>
                <p:oleObj name="Документ" r:id="rId4" imgW="6747641" imgH="26273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9592" y="4653136"/>
                        <a:ext cx="3513378" cy="1368151"/>
                      </a:xfrm>
                      <a:prstGeom prst="rect">
                        <a:avLst/>
                      </a:prstGeom>
                      <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716016" y="4581128"/>
            <a:ext cx="3168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- Мишка, мишка! Что с тобой?</a:t>
            </a:r>
            <a:br>
              <a:rPr lang="ru-RU" b="1" dirty="0"/>
            </a:br>
            <a:r>
              <a:rPr lang="ru-RU" b="1" dirty="0"/>
              <a:t>Почему ты спишь зимой?</a:t>
            </a:r>
            <a:br>
              <a:rPr lang="ru-RU" b="1" dirty="0"/>
            </a:br>
            <a:r>
              <a:rPr lang="ru-RU" b="1" dirty="0"/>
              <a:t>- Потому, что снег и лёд - </a:t>
            </a:r>
            <a:br>
              <a:rPr lang="ru-RU" b="1" dirty="0"/>
            </a:br>
            <a:r>
              <a:rPr lang="ru-RU" b="1" dirty="0"/>
              <a:t>Не малина и не мёд!</a:t>
            </a:r>
          </a:p>
        </p:txBody>
      </p:sp>
      <p:sp>
        <p:nvSpPr>
          <p:cNvPr id="10" name="Рамка 9"/>
          <p:cNvSpPr/>
          <p:nvPr/>
        </p:nvSpPr>
        <p:spPr>
          <a:xfrm>
            <a:off x="2627784" y="3964414"/>
            <a:ext cx="3456384" cy="472698"/>
          </a:xfrm>
          <a:prstGeom prst="fram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9792" y="3964414"/>
            <a:ext cx="3293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Разучивать стихотворения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4139952" y="3651058"/>
            <a:ext cx="432048" cy="313356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074201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42276" cy="68841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51720" y="620688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34" charset="0"/>
              <a:cs typeface="Helvetic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  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Загадывать</a:t>
            </a:r>
            <a:r>
              <a:rPr kumimoji="0" lang="ru-RU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 и отгадывать загадки: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357313" y="1522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26581"/>
            <a:ext cx="2628292" cy="165603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5148064" y="2967335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2060850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Сидит дед в шубу одет,</a:t>
            </a:r>
          </a:p>
          <a:p>
            <a:pPr lvl="0"/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его раздевает, тот слезы проливает.</a:t>
            </a:r>
          </a:p>
          <a:p>
            <a:pPr lvl="0"/>
            <a:r>
              <a:rPr lang="ru-RU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(Лук)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2195736" y="836712"/>
            <a:ext cx="4248472" cy="529208"/>
          </a:xfrm>
          <a:prstGeom prst="fram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Рамка 13"/>
          <p:cNvSpPr/>
          <p:nvPr/>
        </p:nvSpPr>
        <p:spPr>
          <a:xfrm>
            <a:off x="1115616" y="3442072"/>
            <a:ext cx="7272808" cy="490984"/>
          </a:xfrm>
          <a:prstGeom prst="fram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5617" y="3476237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Пересказывать, составлять рассказы, описывать предметы:</a:t>
            </a:r>
          </a:p>
        </p:txBody>
      </p:sp>
      <p:pic>
        <p:nvPicPr>
          <p:cNvPr id="4106" name="Picture 10" descr="D:\РАЗВИТИЕ РЕЧИ\МНЕМОТАБЛИЦЫ\РАССКАЖИ КА\getImage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21088"/>
            <a:ext cx="187220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D:\РАЗВИТИЕ РЕЧИ\МНЕМОТАБЛИЦЫ\Алгоритм рассказов\getIma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21088"/>
            <a:ext cx="231897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D:\РАЗВИТИЕ РЕЧИ\МНЕМОТАБЛИЦЫ\Алгоритм рассказов\image (39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4217150"/>
            <a:ext cx="2263987" cy="166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4243490" y="1341488"/>
            <a:ext cx="292506" cy="385093"/>
          </a:xfrm>
          <a:prstGeom prst="downArrow">
            <a:avLst>
              <a:gd name="adj1" fmla="val 50000"/>
              <a:gd name="adj2" fmla="val 5688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067944" y="3933056"/>
            <a:ext cx="351092" cy="36004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160254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340"/>
            <a:ext cx="9144000" cy="69353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620688"/>
            <a:ext cx="75608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Овладение приемами работы с </a:t>
            </a:r>
            <a:r>
              <a:rPr lang="ru-RU" b="1" dirty="0" err="1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мнемотаблицами</a:t>
            </a:r>
            <a:r>
              <a:rPr lang="ru-RU" b="1" dirty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 значительно сокращает время обучения и одновременно решает задачи, направленные на:</a:t>
            </a:r>
            <a:br>
              <a:rPr lang="ru-RU" b="1" dirty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</a:br>
            <a:br>
              <a:rPr lang="ru-RU" b="1" dirty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</a:br>
            <a:r>
              <a:rPr lang="ru-RU" b="1" dirty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• развитие основных психических процессов — памяти,</a:t>
            </a:r>
            <a:br>
              <a:rPr lang="ru-RU" b="1" dirty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</a:br>
            <a:r>
              <a:rPr lang="ru-RU" b="1" dirty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внимания, образного мышления;</a:t>
            </a:r>
            <a:br>
              <a:rPr lang="ru-RU" b="1" dirty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</a:br>
            <a:br>
              <a:rPr lang="ru-RU" b="1" dirty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</a:br>
            <a:r>
              <a:rPr lang="ru-RU" b="1" dirty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• перекодирование информации, т. е. преобразование из абстрактных символов в образы;</a:t>
            </a:r>
            <a:br>
              <a:rPr lang="ru-RU" b="1" dirty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</a:br>
            <a:br>
              <a:rPr lang="ru-RU" b="1" dirty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</a:br>
            <a:r>
              <a:rPr lang="ru-RU" b="1" dirty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•помогает дошкольнику строить фразы, которые выстраиваются в законченный текст или стихотворение</a:t>
            </a:r>
            <a:endParaRPr lang="ru-RU" sz="1400" b="1" dirty="0">
              <a:effectLst/>
              <a:latin typeface="Helvetica" pitchFamily="34" charset="0"/>
              <a:ea typeface="Calibri"/>
              <a:cs typeface="Helvetica" pitchFamily="34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 </a:t>
            </a:r>
            <a:endParaRPr lang="ru-RU" sz="1400" b="1" dirty="0">
              <a:effectLst/>
              <a:latin typeface="Helvetica" pitchFamily="34" charset="0"/>
              <a:ea typeface="Calibri"/>
              <a:cs typeface="Helvetica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b="1" dirty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Развивает графические навыки.</a:t>
            </a:r>
            <a:endParaRPr lang="ru-RU" sz="1400" b="1" dirty="0">
              <a:effectLst/>
              <a:latin typeface="Helvetica" pitchFamily="34" charset="0"/>
              <a:ea typeface="Calibri"/>
              <a:cs typeface="Helvetica" pitchFamily="34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 </a:t>
            </a:r>
            <a:endParaRPr lang="ru-RU" sz="1400" b="1" dirty="0">
              <a:effectLst/>
              <a:latin typeface="Helvetica" pitchFamily="34" charset="0"/>
              <a:ea typeface="Calibri"/>
              <a:cs typeface="Helvetica" pitchFamily="34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 </a:t>
            </a:r>
            <a:endParaRPr lang="ru-RU" sz="1400" b="1" dirty="0">
              <a:effectLst/>
              <a:latin typeface="Helvetica" pitchFamily="34" charset="0"/>
              <a:ea typeface="Calibri"/>
              <a:cs typeface="Helvetica" pitchFamily="34" charset="0"/>
            </a:endParaRPr>
          </a:p>
          <a:p>
            <a:pPr indent="449580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Таким образом, решая проблемы речевого развития дошкольников я рекомендую педагогам использовать методику мнемотехники.</a:t>
            </a:r>
            <a:endParaRPr lang="ru-RU" sz="1400" b="1" dirty="0">
              <a:effectLst/>
              <a:latin typeface="Helvetica" pitchFamily="34" charset="0"/>
              <a:ea typeface="Calibri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22163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93"/>
            <a:ext cx="9144000" cy="68090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4293096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chemeClr val="accent6"/>
                </a:solidFill>
              </a:rPr>
              <a:t>Спасибо за внимание!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592" y="5085184"/>
            <a:ext cx="5266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accent5"/>
              </a:solidFill>
            </a:endParaRPr>
          </a:p>
          <a:p>
            <a:endParaRPr lang="ru-RU" b="1" dirty="0">
              <a:solidFill>
                <a:schemeClr val="accent5"/>
              </a:solidFill>
            </a:endParaRPr>
          </a:p>
          <a:p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816929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3512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43608" y="836712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effectLst/>
                <a:latin typeface="Helvetica"/>
                <a:ea typeface="Times New Roman"/>
                <a:cs typeface="Times New Roman"/>
              </a:rPr>
              <a:t>Древнегреческую покровительницу памяти, рассуждений и всех названий звали Мнемозина, именно это имя ложится в основу многих определений, связанных с запоминанием. На сегодняшний день стало популярно такое направление как мнемотехника для развития детей.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effectLst/>
                <a:latin typeface="Helvetica"/>
                <a:ea typeface="Times New Roman"/>
                <a:cs typeface="Times New Roman"/>
              </a:rPr>
              <a:t> Метод основан на визуальном восприятии информации с возможностью последующего ее воспроизведения с помощью изображений.</a:t>
            </a:r>
            <a:endParaRPr lang="ru-RU" sz="16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268760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endParaRPr lang="ru-RU" sz="2400" b="1" dirty="0">
              <a:solidFill>
                <a:srgbClr val="0070C0"/>
              </a:solidFill>
              <a:effectLst/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2780928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>К.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>Д.Ушинский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> писал: “Учите ребёнка каким-нибудь неизвестным ему пяти словам – он будет долго и напрасно мучиться, но свяжите двадцать таких слов с картинками, и он их усвоит на лету”</a:t>
            </a:r>
          </a:p>
          <a:p>
            <a:r>
              <a:rPr lang="ru-RU" b="1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Так как наглядный материал у дошкольников усваивается лучше, использование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мнемотаблиц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в образовательной деятельности по развитию связной речи, позволяет детям эффективнее воспринимать и перерабатывать зрительную информацию, сохранять и воспроизводить её. Особенность методики – применение не изображения предметов, а символов. Данная методика значительно облегчает детям поиск и запоминание слов.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/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143896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980728"/>
            <a:ext cx="7776864" cy="4616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525"/>
              </a:spcBef>
              <a:spcAft>
                <a:spcPts val="525"/>
              </a:spcAft>
            </a:pPr>
            <a:r>
              <a:rPr lang="ru-RU" b="1" dirty="0">
                <a:solidFill>
                  <a:srgbClr val="BE1C22"/>
                </a:solidFill>
                <a:effectLst/>
                <a:latin typeface="Arial Black" pitchFamily="34" charset="0"/>
                <a:ea typeface="Times New Roman"/>
                <a:cs typeface="Times New Roman"/>
              </a:rPr>
              <a:t>    </a:t>
            </a:r>
            <a:r>
              <a:rPr lang="ru-RU" sz="2000" b="1" dirty="0">
                <a:solidFill>
                  <a:srgbClr val="BE1C22"/>
                </a:solidFill>
                <a:effectLst/>
                <a:latin typeface="Arial Black" pitchFamily="34" charset="0"/>
                <a:ea typeface="Times New Roman"/>
                <a:cs typeface="Times New Roman"/>
              </a:rPr>
              <a:t>Для чего нужна мнемотехника дошкольникам?</a:t>
            </a:r>
            <a:endParaRPr lang="ru-RU" sz="2000" b="1" dirty="0">
              <a:effectLst/>
              <a:latin typeface="Arial Black" pitchFamily="34" charset="0"/>
              <a:ea typeface="Calibri"/>
              <a:cs typeface="Times New Roman"/>
            </a:endParaRPr>
          </a:p>
          <a:p>
            <a:pPr indent="9525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effectLst/>
                <a:latin typeface="Helvetica"/>
                <a:ea typeface="Times New Roman"/>
                <a:cs typeface="Times New Roman"/>
              </a:rPr>
              <a:t>                  Актуальность мнемотехники для дошкольников обусловлена тем, что как раз в этом возрасте у детей пре-обладает зрительно-образная память. Чаще всего запоминание происходит непроизвольно, просто потому, что какой-то предмет или явление попали в поле зрения ребенка. Если же он будет пытаться выучить и запомнить то, что не подкреплено наглядной картинкой, нечто абстрактное, то на успех рассчитывать не стоит. Мнемотехника для дошкольников как раз помогает упростить процесс запоминания, </a:t>
            </a:r>
            <a:r>
              <a:rPr lang="ru-RU" b="1" dirty="0">
                <a:solidFill>
                  <a:srgbClr val="000000"/>
                </a:solidFill>
                <a:latin typeface="Helvetica"/>
                <a:ea typeface="Times New Roman"/>
                <a:cs typeface="Times New Roman"/>
              </a:rPr>
              <a:t>развить </a:t>
            </a:r>
            <a:r>
              <a:rPr lang="ru-RU" b="1" dirty="0">
                <a:solidFill>
                  <a:srgbClr val="0070C0"/>
                </a:solidFill>
                <a:effectLst/>
                <a:latin typeface="Helvetica"/>
                <a:ea typeface="Times New Roman"/>
                <a:cs typeface="Times New Roman"/>
              </a:rPr>
              <a:t> </a:t>
            </a:r>
            <a:r>
              <a:rPr lang="ru-RU" b="1" u="sng" dirty="0">
                <a:solidFill>
                  <a:srgbClr val="0070C0"/>
                </a:solidFill>
                <a:effectLst/>
                <a:latin typeface="Helvetica"/>
                <a:ea typeface="Times New Roman"/>
                <a:cs typeface="Times New Roman"/>
                <a:hlinkClick r:id="rId4"/>
              </a:rPr>
              <a:t>ассоциативное мышление</a:t>
            </a:r>
            <a:r>
              <a:rPr lang="ru-RU" b="1" dirty="0">
                <a:solidFill>
                  <a:srgbClr val="000000"/>
                </a:solidFill>
                <a:effectLst/>
                <a:latin typeface="Helvetica"/>
                <a:ea typeface="Times New Roman"/>
                <a:cs typeface="Times New Roman"/>
              </a:rPr>
              <a:t> и воображение, </a:t>
            </a:r>
            <a:r>
              <a:rPr lang="ru-RU" b="1" u="sng" dirty="0">
                <a:solidFill>
                  <a:srgbClr val="0070C0"/>
                </a:solidFill>
                <a:effectLst/>
                <a:latin typeface="Helvetica"/>
                <a:ea typeface="Times New Roman"/>
                <a:cs typeface="Times New Roman"/>
                <a:hlinkClick r:id="rId5"/>
              </a:rPr>
              <a:t>повысить внимательность</a:t>
            </a:r>
            <a:r>
              <a:rPr lang="ru-RU" b="1" dirty="0">
                <a:solidFill>
                  <a:srgbClr val="000000"/>
                </a:solidFill>
                <a:effectLst/>
                <a:latin typeface="Helvetica"/>
                <a:ea typeface="Times New Roman"/>
                <a:cs typeface="Times New Roman"/>
              </a:rPr>
              <a:t>. Более того приемы мнемотехники в результате грамотной работы воспитателя приводят к обогащению словарного запаса и формированию связной речи.</a:t>
            </a:r>
            <a:endParaRPr lang="ru-RU" sz="16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427941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" y="0"/>
            <a:ext cx="918051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908720"/>
            <a:ext cx="7416824" cy="4942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525"/>
              </a:spcBef>
              <a:spcAft>
                <a:spcPts val="525"/>
              </a:spcAft>
            </a:pPr>
            <a:r>
              <a:rPr lang="ru-RU" sz="2000" b="1" dirty="0">
                <a:solidFill>
                  <a:srgbClr val="BE1C22"/>
                </a:solidFill>
                <a:effectLst/>
                <a:latin typeface="Arial Black" pitchFamily="34" charset="0"/>
                <a:ea typeface="Times New Roman"/>
                <a:cs typeface="Times New Roman"/>
              </a:rPr>
              <a:t>Как применять мнемотехнику в детском саду?</a:t>
            </a:r>
            <a:endParaRPr lang="ru-RU" sz="2000" b="1" dirty="0">
              <a:effectLst/>
              <a:latin typeface="Arial Black" pitchFamily="34" charset="0"/>
              <a:ea typeface="Calibri"/>
              <a:cs typeface="Times New Roman"/>
            </a:endParaRPr>
          </a:p>
          <a:p>
            <a:endParaRPr lang="ru-RU" b="1" dirty="0">
              <a:solidFill>
                <a:srgbClr val="000000"/>
              </a:solidFill>
              <a:effectLst/>
              <a:latin typeface="Helvetica"/>
              <a:ea typeface="Times New Roman"/>
            </a:endParaRPr>
          </a:p>
          <a:p>
            <a:r>
              <a:rPr lang="ru-RU" b="1" dirty="0">
                <a:solidFill>
                  <a:srgbClr val="000000"/>
                </a:solidFill>
                <a:effectLst/>
                <a:latin typeface="Helvetica"/>
                <a:ea typeface="Times New Roman"/>
              </a:rPr>
              <a:t>Мнемотехника в детском саду, как результативный метод запоминания, обычно осваивается на простых примерах. Для начала детей знакомят с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  <a:effectLst/>
                <a:latin typeface="Helvetica"/>
                <a:ea typeface="Times New Roman"/>
              </a:rPr>
              <a:t>мнемоквадратами</a:t>
            </a:r>
            <a:r>
              <a:rPr lang="ru-RU" b="1" dirty="0">
                <a:solidFill>
                  <a:srgbClr val="000000"/>
                </a:solidFill>
                <a:effectLst/>
                <a:latin typeface="Helvetica"/>
                <a:ea typeface="Times New Roman"/>
              </a:rPr>
              <a:t> – понятными изо-</a:t>
            </a:r>
            <a:r>
              <a:rPr lang="ru-RU" b="1" dirty="0" err="1">
                <a:solidFill>
                  <a:srgbClr val="000000"/>
                </a:solidFill>
                <a:effectLst/>
                <a:latin typeface="Helvetica"/>
                <a:ea typeface="Times New Roman"/>
              </a:rPr>
              <a:t>бражениями</a:t>
            </a:r>
            <a:r>
              <a:rPr lang="ru-RU" b="1" dirty="0">
                <a:solidFill>
                  <a:srgbClr val="000000"/>
                </a:solidFill>
                <a:effectLst/>
                <a:latin typeface="Helvetica"/>
                <a:ea typeface="Times New Roman"/>
              </a:rPr>
              <a:t>, которые обозначают одно слово, </a:t>
            </a:r>
            <a:r>
              <a:rPr lang="ru-RU" b="1" dirty="0" err="1">
                <a:solidFill>
                  <a:srgbClr val="000000"/>
                </a:solidFill>
                <a:effectLst/>
                <a:latin typeface="Helvetica"/>
                <a:ea typeface="Times New Roman"/>
              </a:rPr>
              <a:t>словосочета-ние</a:t>
            </a:r>
            <a:r>
              <a:rPr lang="ru-RU" b="1" dirty="0">
                <a:solidFill>
                  <a:srgbClr val="000000"/>
                </a:solidFill>
                <a:effectLst/>
                <a:latin typeface="Helvetica"/>
                <a:ea typeface="Times New Roman"/>
              </a:rPr>
              <a:t>, его характеристики или простое предложение. </a:t>
            </a:r>
          </a:p>
          <a:p>
            <a:r>
              <a:rPr lang="ru-RU" b="1" dirty="0">
                <a:solidFill>
                  <a:srgbClr val="000000"/>
                </a:solidFill>
                <a:latin typeface="Helvetica"/>
                <a:ea typeface="Times New Roman"/>
              </a:rPr>
              <a:t>       </a:t>
            </a:r>
          </a:p>
          <a:p>
            <a:r>
              <a:rPr lang="ru-RU" b="1" dirty="0">
                <a:solidFill>
                  <a:srgbClr val="000000"/>
                </a:solidFill>
                <a:effectLst/>
                <a:latin typeface="Helvetica"/>
                <a:ea typeface="Times New Roman"/>
              </a:rPr>
              <a:t>        Затем воспитатель усложняет занятия, демонстрируя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  <a:effectLst/>
                <a:latin typeface="Helvetica"/>
                <a:ea typeface="Times New Roman"/>
              </a:rPr>
              <a:t>мнемодорожки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/>
                <a:latin typeface="Helvetica"/>
                <a:ea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effectLst/>
                <a:latin typeface="Helvetica"/>
                <a:ea typeface="Times New Roman"/>
              </a:rPr>
              <a:t>– это уже квадрат из трёх - четырех картинок, по которым можно составить небольшой рассказ в 2-3 предложения.</a:t>
            </a:r>
          </a:p>
          <a:p>
            <a:r>
              <a:rPr lang="ru-RU" b="1" dirty="0">
                <a:solidFill>
                  <a:srgbClr val="000000"/>
                </a:solidFill>
                <a:effectLst/>
                <a:latin typeface="Helvetica"/>
                <a:ea typeface="Times New Roman"/>
              </a:rPr>
              <a:t> </a:t>
            </a:r>
          </a:p>
          <a:p>
            <a:r>
              <a:rPr lang="ru-RU" b="1" dirty="0">
                <a:solidFill>
                  <a:srgbClr val="000000"/>
                </a:solidFill>
                <a:effectLst/>
                <a:latin typeface="Helvetica"/>
                <a:ea typeface="Times New Roman"/>
              </a:rPr>
              <a:t>   И, наконец, самая сложная структура – это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  <a:effectLst/>
                <a:latin typeface="Helvetica"/>
                <a:ea typeface="Times New Roman"/>
              </a:rPr>
              <a:t>мнемотаблицы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/>
                <a:latin typeface="Helvetica"/>
                <a:ea typeface="Times New Roman"/>
              </a:rPr>
              <a:t>.</a:t>
            </a:r>
            <a:r>
              <a:rPr lang="ru-RU" b="1" dirty="0">
                <a:solidFill>
                  <a:srgbClr val="000000"/>
                </a:solidFill>
                <a:effectLst/>
                <a:latin typeface="Helvetica"/>
                <a:ea typeface="Times New Roman"/>
              </a:rPr>
              <a:t> Они представляют собой изображения основных звеньев, в том числе схематические, по которым можно запомнить и воспроизвести целый рассказ или даже стихотворение.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20526210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7"/>
            <a:ext cx="9144000" cy="6858000"/>
          </a:xfrm>
          <a:prstGeom prst="rect">
            <a:avLst/>
          </a:prstGeom>
        </p:spPr>
      </p:pic>
      <p:sp>
        <p:nvSpPr>
          <p:cNvPr id="3" name="Лента лицом вверх 2"/>
          <p:cNvSpPr/>
          <p:nvPr/>
        </p:nvSpPr>
        <p:spPr>
          <a:xfrm>
            <a:off x="827584" y="908720"/>
            <a:ext cx="3528392" cy="522348"/>
          </a:xfrm>
          <a:prstGeom prst="ribbon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Мнемоквадрат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Лента лицом вверх 3"/>
          <p:cNvSpPr/>
          <p:nvPr/>
        </p:nvSpPr>
        <p:spPr>
          <a:xfrm>
            <a:off x="4572995" y="2060848"/>
            <a:ext cx="3672408" cy="558352"/>
          </a:xfrm>
          <a:prstGeom prst="ribbon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Мнемодорожка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Лента лицом вверх 4"/>
          <p:cNvSpPr/>
          <p:nvPr/>
        </p:nvSpPr>
        <p:spPr>
          <a:xfrm>
            <a:off x="899592" y="3212977"/>
            <a:ext cx="3528392" cy="504056"/>
          </a:xfrm>
          <a:prstGeom prst="ribbon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Мнемотаблица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 descr="http://festival.1september.ru/articles/500347/img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35330"/>
            <a:ext cx="1224136" cy="10093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 descr="http://festival.1september.ru/articles/500347/img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3240360" cy="100811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 descr="http://festival.1september.ru/articles/500347/img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49080"/>
            <a:ext cx="3240361" cy="16561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31412583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463855"/>
            <a:ext cx="7704856" cy="635712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indent="9525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effectLst/>
                <a:latin typeface="Helvetica"/>
                <a:ea typeface="Times New Roman"/>
                <a:cs typeface="Times New Roman"/>
              </a:rPr>
              <a:t>Первоначально таблицы составляют воспитатели, родители, потом к этому процессу можно подключить и ребенка, таким образом, мнемотехника повлияет не только на развитие памяти, но и на фантазию, визуализацию образов ребенком. Основные приемы </a:t>
            </a:r>
            <a:r>
              <a:rPr lang="ru-RU" b="1" dirty="0">
                <a:solidFill>
                  <a:srgbClr val="BE1C22"/>
                </a:solidFill>
                <a:effectLst/>
                <a:latin typeface="Arial"/>
                <a:ea typeface="Times New Roman"/>
                <a:cs typeface="Times New Roman"/>
              </a:rPr>
              <a:t>запоминания мнемотехники основаны на ассоциациях, логическом мышлении, наблюдательности.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BE1C22"/>
                </a:solidFill>
                <a:latin typeface="Arial"/>
                <a:ea typeface="Calibri"/>
                <a:cs typeface="Times New Roman"/>
              </a:rPr>
              <a:t>  </a:t>
            </a:r>
            <a:r>
              <a:rPr lang="ru-RU" b="1" u="sng" dirty="0">
                <a:solidFill>
                  <a:schemeClr val="accent6"/>
                </a:solidFill>
                <a:effectLst/>
                <a:latin typeface="Helvetica"/>
                <a:ea typeface="Times New Roman"/>
                <a:cs typeface="Times New Roman"/>
              </a:rPr>
              <a:t>Примеры мнемотехники: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Helvetica" pitchFamily="34" charset="0"/>
                <a:ea typeface="Calibri"/>
                <a:cs typeface="Helvetica" pitchFamily="34" charset="0"/>
              </a:rPr>
              <a:t>      1.</a:t>
            </a:r>
            <a:r>
              <a:rPr lang="ru-RU" b="1" dirty="0">
                <a:effectLst/>
                <a:latin typeface="Helvetica" pitchFamily="34" charset="0"/>
                <a:ea typeface="Calibri"/>
                <a:cs typeface="Helvetica" pitchFamily="34" charset="0"/>
              </a:rPr>
              <a:t>Приведу  широко известную мнемоническую фразу или слова. Конечно, всем с детства хорошо известна фраза, задаю-</a:t>
            </a:r>
            <a:r>
              <a:rPr lang="ru-RU" b="1" dirty="0" err="1">
                <a:effectLst/>
                <a:latin typeface="Helvetica" pitchFamily="34" charset="0"/>
                <a:ea typeface="Calibri"/>
                <a:cs typeface="Helvetica" pitchFamily="34" charset="0"/>
              </a:rPr>
              <a:t>щая</a:t>
            </a:r>
            <a:r>
              <a:rPr lang="ru-RU" b="1" dirty="0">
                <a:effectLst/>
                <a:latin typeface="Helvetica" pitchFamily="34" charset="0"/>
                <a:ea typeface="Calibri"/>
                <a:cs typeface="Helvetica" pitchFamily="34" charset="0"/>
              </a:rPr>
              <a:t> порядок цветов спектра: "Каждый Охотник Желает Знать Где Сидит Фазан".</a:t>
            </a:r>
            <a:endParaRPr lang="ru-RU" b="1" u="sng" dirty="0">
              <a:solidFill>
                <a:schemeClr val="accent6"/>
              </a:solidFill>
              <a:latin typeface="Helvetica" pitchFamily="34" charset="0"/>
              <a:ea typeface="Calibri"/>
              <a:cs typeface="Helvetica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b="1" dirty="0">
                <a:solidFill>
                  <a:schemeClr val="accent6"/>
                </a:solidFill>
                <a:latin typeface="Helvetica"/>
                <a:ea typeface="Times New Roman"/>
                <a:cs typeface="Times New Roman"/>
              </a:rPr>
              <a:t>      </a:t>
            </a:r>
            <a:r>
              <a:rPr lang="ru-RU" b="1" dirty="0">
                <a:latin typeface="Helvetica"/>
                <a:ea typeface="Times New Roman"/>
                <a:cs typeface="Times New Roman"/>
              </a:rPr>
              <a:t>2.</a:t>
            </a:r>
            <a:r>
              <a:rPr lang="ru-RU" b="1" dirty="0">
                <a:solidFill>
                  <a:srgbClr val="000000"/>
                </a:solidFill>
                <a:effectLst/>
                <a:latin typeface="Helvetica"/>
                <a:ea typeface="Times New Roman"/>
                <a:cs typeface="Times New Roman"/>
              </a:rPr>
              <a:t>Примером мнемотехники в ДОУ могут быть таблицы, построенные на изображении последовательности процессов умывания, мытья рук, </a:t>
            </a:r>
            <a:r>
              <a:rPr lang="ru-RU" b="1" dirty="0">
                <a:solidFill>
                  <a:schemeClr val="accent6"/>
                </a:solidFill>
                <a:effectLst/>
                <a:latin typeface="Helvetica"/>
                <a:ea typeface="Times New Roman"/>
                <a:cs typeface="Times New Roman"/>
              </a:rPr>
              <a:t>одевания</a:t>
            </a:r>
            <a:r>
              <a:rPr lang="ru-RU" b="1" dirty="0">
                <a:solidFill>
                  <a:srgbClr val="000000"/>
                </a:solidFill>
                <a:effectLst/>
                <a:latin typeface="Helvetica"/>
                <a:ea typeface="Times New Roman"/>
                <a:cs typeface="Times New Roman"/>
              </a:rPr>
              <a:t>, сервировки </a:t>
            </a:r>
            <a:r>
              <a:rPr lang="ru-RU" b="1" dirty="0">
                <a:effectLst/>
                <a:latin typeface="Helvetica"/>
                <a:ea typeface="Times New Roman"/>
                <a:cs typeface="Times New Roman"/>
              </a:rPr>
              <a:t>стола</a:t>
            </a:r>
            <a:r>
              <a:rPr lang="ru-RU" b="1" dirty="0">
                <a:solidFill>
                  <a:srgbClr val="000000"/>
                </a:solidFill>
                <a:effectLst/>
                <a:latin typeface="Helvetica"/>
                <a:ea typeface="Times New Roman"/>
                <a:cs typeface="Times New Roman"/>
              </a:rPr>
              <a:t>.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ru-RU" b="1" dirty="0">
              <a:solidFill>
                <a:srgbClr val="000000"/>
              </a:solidFill>
              <a:latin typeface="Helvetica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ru-RU" b="1" dirty="0">
              <a:solidFill>
                <a:srgbClr val="000000"/>
              </a:solidFill>
              <a:effectLst/>
              <a:latin typeface="Helvetica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ru-RU" b="1" dirty="0">
              <a:solidFill>
                <a:srgbClr val="000000"/>
              </a:solidFill>
              <a:latin typeface="Helvetica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br>
              <a:rPr lang="ru-RU" sz="1600" dirty="0">
                <a:solidFill>
                  <a:srgbClr val="000000"/>
                </a:solidFill>
                <a:effectLst/>
                <a:latin typeface="Helvetica"/>
                <a:ea typeface="Times New Roman"/>
                <a:cs typeface="Times New Roman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Helvetica"/>
                <a:ea typeface="Times New Roman"/>
                <a:cs typeface="Times New Roman"/>
              </a:rPr>
              <a:t>                                        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  <a:p>
            <a:pPr indent="95250"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 descr="Мнемотехника в детском саду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004759"/>
            <a:ext cx="1436216" cy="1027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:\CХЕМЫ\getIm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660" y="5004759"/>
            <a:ext cx="1441432" cy="102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CХЕМЫ\getImage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04759"/>
            <a:ext cx="1386372" cy="102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918933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764704"/>
            <a:ext cx="7776864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Helvetica"/>
                <a:ea typeface="Times New Roman"/>
                <a:cs typeface="Times New Roman"/>
              </a:rPr>
              <a:t> </a:t>
            </a:r>
          </a:p>
          <a:p>
            <a:r>
              <a:rPr lang="ru-RU" b="1" dirty="0">
                <a:solidFill>
                  <a:srgbClr val="000000"/>
                </a:solidFill>
                <a:latin typeface="Helvetica"/>
                <a:ea typeface="Times New Roman"/>
                <a:cs typeface="Times New Roman"/>
              </a:rPr>
              <a:t> Маленькому ребенку сложно запомнить весь алгоритм действий, придуманный взрослыми, поэтому наглядные картинки, расшифрованные на занятиях и самостоятельно пересказанные, позволят ребенку, каждый раз подходя к умывальнику или шкафчику с вещами, легко воспроизвести этапы.</a:t>
            </a:r>
          </a:p>
          <a:p>
            <a:r>
              <a:rPr lang="ru-RU" b="1" dirty="0">
                <a:solidFill>
                  <a:srgbClr val="000000"/>
                </a:solidFill>
                <a:latin typeface="Helvetica"/>
                <a:ea typeface="Times New Roman"/>
                <a:cs typeface="Times New Roman"/>
              </a:rPr>
              <a:t>                </a:t>
            </a:r>
            <a:r>
              <a:rPr lang="ru-RU" b="1" dirty="0">
                <a:solidFill>
                  <a:srgbClr val="000000"/>
                </a:solidFill>
                <a:effectLst/>
                <a:latin typeface="Helvetica" pitchFamily="34" charset="0"/>
                <a:ea typeface="Times New Roman"/>
                <a:cs typeface="Helvetica" pitchFamily="34" charset="0"/>
              </a:rPr>
              <a:t>Как и  любая работа, мнемотехника строится от простого к сложному.  </a:t>
            </a:r>
            <a:r>
              <a:rPr lang="ru-RU" b="1" dirty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Работа с </a:t>
            </a:r>
            <a:r>
              <a:rPr lang="ru-RU" b="1" dirty="0" err="1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мнемотаблицей</a:t>
            </a:r>
            <a:r>
              <a:rPr lang="ru-RU" b="1" dirty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 состоит из нескольких этапов:</a:t>
            </a: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  Этап 1. Рассматривание таблицы и разбор того, что на ней изображено.</a:t>
            </a:r>
            <a:br>
              <a:rPr lang="ru-RU" b="1" dirty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</a:br>
            <a:r>
              <a:rPr lang="ru-RU" b="1" dirty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        Этап 2. Осуществляется так называемое перекодирование информации, т.е. преобразование из абстрактных символов в образы.</a:t>
            </a:r>
            <a:br>
              <a:rPr lang="ru-RU" b="1" dirty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</a:br>
            <a:r>
              <a:rPr lang="ru-RU" b="1" dirty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        Этап 3. После перекодирования осуществляется пересказ</a:t>
            </a:r>
            <a:br>
              <a:rPr lang="ru-RU" b="1" dirty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</a:br>
            <a:r>
              <a:rPr lang="ru-RU" b="1" dirty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сказки с опорой на символы (образы), т.е. происходит отработка метода запоминания.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977749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8" y="9013"/>
            <a:ext cx="9144000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35596" y="865340"/>
            <a:ext cx="78848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     Этап 4. Делается графическая зарисовка   </a:t>
            </a:r>
            <a:r>
              <a:rPr lang="ru-RU" b="1" dirty="0" err="1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мнемотаблицы</a:t>
            </a:r>
            <a:r>
              <a:rPr lang="ru-RU" b="1" dirty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.</a:t>
            </a:r>
            <a:br>
              <a:rPr lang="ru-RU" b="1" dirty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      Этап 5. Каждая таблица может быть воспроизведена ребенком при ее показе ему. При воспроизведении сказки основной упор делается на изображение главных героев. </a:t>
            </a:r>
          </a:p>
          <a:p>
            <a:pPr lvl="0"/>
            <a:r>
              <a:rPr lang="ru-RU" b="1" dirty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       Детям задают вопросы: «Какая сказка «спряталась» в таблице? Про кого эта сказка?».</a:t>
            </a:r>
            <a:br>
              <a:rPr lang="ru-RU" b="1" dirty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</a:br>
            <a:endParaRPr lang="ru-RU" b="1" dirty="0">
              <a:solidFill>
                <a:srgbClr val="000000"/>
              </a:solidFill>
              <a:latin typeface="Helvetica" pitchFamily="34" charset="0"/>
              <a:ea typeface="Times New Roman"/>
              <a:cs typeface="Helvetic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35" y="2762516"/>
            <a:ext cx="2012789" cy="18186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762516"/>
            <a:ext cx="1944216" cy="17466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762516"/>
            <a:ext cx="2088232" cy="16745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7584" y="2551837"/>
            <a:ext cx="73808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437112"/>
            <a:ext cx="73808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lvl="0"/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Helvetica" pitchFamily="34" charset="0"/>
              </a:rPr>
              <a:t>         </a:t>
            </a:r>
            <a:r>
              <a:rPr lang="ru-RU" b="1" dirty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Что является опорным в таблице? Опорным в таблице является изображения главных героев сказки, через которые идет осознание происходящего в ней, понимание самой сказки, содержания, которое «завязано» вокруг ее главных героев.</a:t>
            </a:r>
          </a:p>
          <a:p>
            <a:pPr lvl="0"/>
            <a:endParaRPr lang="ru-RU" b="1" dirty="0">
              <a:solidFill>
                <a:prstClr val="black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089039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33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836712"/>
            <a:ext cx="7704856" cy="4903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          Для детей младшего и среднего возраста </a:t>
            </a:r>
            <a:r>
              <a:rPr lang="ru-RU" b="1" dirty="0" err="1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мнемотаблицы</a:t>
            </a:r>
            <a:r>
              <a:rPr lang="ru-RU" b="1" dirty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 необходимо делать цветные, так как у детей быстрее в памяти остаются отдельные образы: лиса — рыжая плутовка, цыплята — желтого цвета, у петушка — хохолок красного цвета, мышка — серая, елочка — зеленая, солнышко — желтое и красное (теплое) и другие образы.</a:t>
            </a:r>
          </a:p>
          <a:p>
            <a:pPr lvl="0"/>
            <a:r>
              <a:rPr lang="ru-RU" b="1" dirty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      Что можно изображать в таблице? В таблице схематически возможно изображение персонажей сказки, явлений природы, некоторых действий, то есть можно изобразить все то, что вы посчитаете нужным отразить в данной таблице. Но изобразить </a:t>
            </a:r>
            <a:r>
              <a:rPr lang="ru-RU" b="1" dirty="0">
                <a:solidFill>
                  <a:srgbClr val="333333"/>
                </a:solidFill>
                <a:latin typeface="Helvetica" pitchFamily="34" charset="0"/>
                <a:ea typeface="Times New Roman"/>
                <a:cs typeface="Helvetica" pitchFamily="34" charset="0"/>
              </a:rPr>
              <a:t>т</a:t>
            </a:r>
            <a:r>
              <a:rPr lang="ru-RU" b="1" dirty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ак, чтобы нарисованное было понятно детям.</a:t>
            </a:r>
          </a:p>
          <a:p>
            <a:pPr lvl="0" algn="just" fontAlgn="base"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solidFill>
                  <a:srgbClr val="333333"/>
                </a:solidFill>
                <a:latin typeface="Helvetica" pitchFamily="34" charset="0"/>
                <a:ea typeface="Times New Roman"/>
                <a:cs typeface="Helvetica" pitchFamily="34" charset="0"/>
              </a:rPr>
              <a:t>        Все техники мнемоники для детей должны подаваться в виде игры. Очень важно правильно и точно подбирать рисунки и символы для таблиц, а изображения должны быть понятны и не вызывать у ребенка отрицательных ассоциаций. Сначала дети учатся узнавать и запоминать информацию при помощи готовых таблиц.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595029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338</TotalTime>
  <Words>1087</Words>
  <Application>Microsoft Office PowerPoint</Application>
  <PresentationFormat>Экран (4:3)</PresentationFormat>
  <Paragraphs>67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Arial Black</vt:lpstr>
      <vt:lpstr>Calibri</vt:lpstr>
      <vt:lpstr>Georgia</vt:lpstr>
      <vt:lpstr>Helvetica</vt:lpstr>
      <vt:lpstr>Symbol</vt:lpstr>
      <vt:lpstr>Times New Roman</vt:lpstr>
      <vt:lpstr>Trebuchet MS</vt:lpstr>
      <vt:lpstr>Воздушный поток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</dc:creator>
  <cp:lastModifiedBy>Lyudmila</cp:lastModifiedBy>
  <cp:revision>30</cp:revision>
  <dcterms:created xsi:type="dcterms:W3CDTF">2017-01-07T13:56:50Z</dcterms:created>
  <dcterms:modified xsi:type="dcterms:W3CDTF">2024-01-09T17:00:02Z</dcterms:modified>
</cp:coreProperties>
</file>