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8" r:id="rId4"/>
    <p:sldId id="274" r:id="rId5"/>
    <p:sldId id="259" r:id="rId6"/>
    <p:sldId id="261" r:id="rId7"/>
    <p:sldId id="282" r:id="rId8"/>
    <p:sldId id="264" r:id="rId9"/>
    <p:sldId id="262" r:id="rId10"/>
    <p:sldId id="263" r:id="rId11"/>
    <p:sldId id="265" r:id="rId12"/>
    <p:sldId id="272" r:id="rId13"/>
    <p:sldId id="271" r:id="rId14"/>
    <p:sldId id="278" r:id="rId15"/>
    <p:sldId id="284" r:id="rId16"/>
    <p:sldId id="285" r:id="rId17"/>
    <p:sldId id="283" r:id="rId18"/>
    <p:sldId id="286" r:id="rId19"/>
    <p:sldId id="269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5" autoAdjust="0"/>
    <p:restoredTop sz="94588" autoAdjust="0"/>
  </p:normalViewPr>
  <p:slideViewPr>
    <p:cSldViewPr>
      <p:cViewPr varScale="1">
        <p:scale>
          <a:sx n="51" d="100"/>
          <a:sy n="51" d="100"/>
        </p:scale>
        <p:origin x="-26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0C689-D405-41D8-A2DF-31A6F839C102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51ABE-962E-4D2E-9195-56195035CF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5340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0C689-D405-41D8-A2DF-31A6F839C102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51ABE-962E-4D2E-9195-56195035CF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3617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0C689-D405-41D8-A2DF-31A6F839C102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51ABE-962E-4D2E-9195-56195035CF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690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0C689-D405-41D8-A2DF-31A6F839C102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51ABE-962E-4D2E-9195-56195035CF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487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0C689-D405-41D8-A2DF-31A6F839C102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51ABE-962E-4D2E-9195-56195035CF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9717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0C689-D405-41D8-A2DF-31A6F839C102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51ABE-962E-4D2E-9195-56195035CF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1127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0C689-D405-41D8-A2DF-31A6F839C102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51ABE-962E-4D2E-9195-56195035CF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6650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0C689-D405-41D8-A2DF-31A6F839C102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51ABE-962E-4D2E-9195-56195035CF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1118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0C689-D405-41D8-A2DF-31A6F839C102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51ABE-962E-4D2E-9195-56195035CF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7266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0C689-D405-41D8-A2DF-31A6F839C102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51ABE-962E-4D2E-9195-56195035CF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8744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0C689-D405-41D8-A2DF-31A6F839C102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51ABE-962E-4D2E-9195-56195035CF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6447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0C689-D405-41D8-A2DF-31A6F839C102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51ABE-962E-4D2E-9195-56195035CF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7386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Фон для презентации дошкольное образование - фото и картинки abrakadabra.fu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1784" y="1340769"/>
            <a:ext cx="7772400" cy="129614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Использование логических блоков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Дьенеша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при конструировании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" name="Рисунок 9" descr="Золтан-Дьенеш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51"/>
          <a:stretch/>
        </p:blipFill>
        <p:spPr bwMode="auto">
          <a:xfrm>
            <a:off x="2411760" y="3068960"/>
            <a:ext cx="4320480" cy="24482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4449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Фоны для презентаций 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015715" y="320311"/>
            <a:ext cx="51125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Методическое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обеспечение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047" y="1077238"/>
            <a:ext cx="3068876" cy="2131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91348" y="2040156"/>
            <a:ext cx="3546197" cy="2394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35877" y="1221702"/>
            <a:ext cx="3029625" cy="2211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3080" y="4096011"/>
            <a:ext cx="3337773" cy="2417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48405" y="4045908"/>
            <a:ext cx="3244242" cy="2315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526658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Фоны для презентаций 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812405" y="215897"/>
            <a:ext cx="517321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Для самых маленьких</a:t>
            </a:r>
            <a:endParaRPr lang="ru-RU" sz="4000" b="1" cap="none" spc="0" dirty="0">
              <a:ln w="12700" cmpd="sng">
                <a:solidFill>
                  <a:srgbClr val="FF0000"/>
                </a:solidFill>
                <a:prstDash val="solid"/>
              </a:ln>
              <a:solidFill>
                <a:srgbClr val="002060"/>
              </a:solidFill>
              <a:effectLst/>
            </a:endParaRPr>
          </a:p>
        </p:txBody>
      </p:sp>
      <p:pic>
        <p:nvPicPr>
          <p:cNvPr id="7" name="Picture 4" descr="http://tdkarusel.ru/sites/default/files/styles/original/public/57.jpg?itok=hyum-eWw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99" b="15388"/>
          <a:stretch/>
        </p:blipFill>
        <p:spPr bwMode="auto">
          <a:xfrm>
            <a:off x="971600" y="1019966"/>
            <a:ext cx="6258477" cy="4600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2737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Фоны для презентаций 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38203" y="244724"/>
            <a:ext cx="8367386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СОБЕРИ КАРТИНКУ ПО ЗАДАННОЙ СХЕМЕ</a:t>
            </a:r>
            <a:endParaRPr lang="ru-RU" b="1" i="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2875" y="808341"/>
            <a:ext cx="7620000" cy="550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659865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Фоны для презентаций 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76451" y="785303"/>
            <a:ext cx="7486334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Собери картинку по заданной схеме </a:t>
            </a:r>
            <a:endParaRPr lang="ru-RU" b="1" dirty="0"/>
          </a:p>
        </p:txBody>
      </p:sp>
      <p:pic>
        <p:nvPicPr>
          <p:cNvPr id="6" name="Рисунок 5" descr="http://planetadetstva.net/wp-content/uploads/2013/01/2.2-640x4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753899"/>
            <a:ext cx="6006143" cy="4215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273890" y="252319"/>
            <a:ext cx="64087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ЗАДАНИЯ ДЛЯ СТАРШИХ ДОШКОЛЬНИКОВ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9865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Фоны для презентаций 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500741" y="292586"/>
            <a:ext cx="57606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Альбом «Давайте вместе поиграем»</a:t>
            </a:r>
            <a:endParaRPr lang="ru-RU" sz="2000" dirty="0"/>
          </a:p>
        </p:txBody>
      </p:sp>
      <p:pic>
        <p:nvPicPr>
          <p:cNvPr id="10" name="Рисунок 9" descr="https://labirintznaniy.ru/images/37.04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702221"/>
            <a:ext cx="2066925" cy="2952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https://labirintznaniy.ru/images/37.05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018" y="702221"/>
            <a:ext cx="2057400" cy="294322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323528" y="3698801"/>
            <a:ext cx="777686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Девять комплектов логических фигур - </a:t>
            </a:r>
            <a:r>
              <a:rPr lang="ru-RU" sz="2400" b="1" dirty="0"/>
              <a:t>плоский вариант блоков </a:t>
            </a:r>
            <a:r>
              <a:rPr lang="ru-RU" sz="2400" b="1" dirty="0" err="1"/>
              <a:t>Дьенеша</a:t>
            </a:r>
            <a:r>
              <a:rPr lang="ru-RU" sz="2400" dirty="0"/>
              <a:t> (для работы с подгруппой детей). Два комплекта карточек с символами свойств. Можно использовать как дополнительный материал для самостоятельных игр (20 игр). Кроме того, в комплект входят иллюстративный </a:t>
            </a:r>
            <a:r>
              <a:rPr lang="ru-RU" sz="2400" b="1" dirty="0"/>
              <a:t>вспомогательный материал для изготовления игр с блоками </a:t>
            </a:r>
            <a:r>
              <a:rPr lang="ru-RU" sz="2400" b="1" dirty="0" err="1"/>
              <a:t>Дьенеша</a:t>
            </a:r>
            <a:r>
              <a:rPr lang="ru-RU" sz="2400" dirty="0"/>
              <a:t> и логическими фигурами.</a:t>
            </a:r>
          </a:p>
        </p:txBody>
      </p:sp>
    </p:spTree>
    <p:extLst>
      <p:ext uri="{BB962C8B-B14F-4D97-AF65-F5344CB8AC3E}">
        <p14:creationId xmlns:p14="http://schemas.microsoft.com/office/powerpoint/2010/main" val="90059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Фоны для презентаций 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4400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5" y="692696"/>
            <a:ext cx="3197180" cy="2250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 descr="https://labirintznaniy.ru/images/37.07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088" y="690871"/>
            <a:ext cx="3464296" cy="225279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2919247" y="321539"/>
            <a:ext cx="36311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/>
              <a:t>Альбом «Блоки </a:t>
            </a:r>
            <a:r>
              <a:rPr lang="ru-RU" sz="2000" b="1" dirty="0" err="1"/>
              <a:t>Дьенеша</a:t>
            </a:r>
            <a:r>
              <a:rPr lang="ru-RU" sz="2000" b="1" dirty="0"/>
              <a:t>» (2+)</a:t>
            </a:r>
            <a:endParaRPr lang="ru-RU" sz="2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3284984"/>
            <a:ext cx="762069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Этот альбом содержит материалы, позволяющие проводить разнообразные развивающие игры, направленные на формирование у детей </a:t>
            </a:r>
            <a:r>
              <a:rPr lang="ru-RU" sz="2400" b="1" dirty="0"/>
              <a:t>элементарных интеллектуальных умений</a:t>
            </a:r>
            <a:r>
              <a:rPr lang="ru-RU" sz="2400" dirty="0"/>
              <a:t>, в частности, на решение задач с выделением </a:t>
            </a:r>
            <a:r>
              <a:rPr lang="ru-RU" sz="2400" b="1" dirty="0"/>
              <a:t>двух-трёх признаков геометрических фигур.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262057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Фоны для презентаций 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30997" y="404664"/>
            <a:ext cx="47335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/>
              <a:t>Альбом «Поиск затонувшего клада» (5+)</a:t>
            </a:r>
            <a:endParaRPr lang="ru-RU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33" y="962827"/>
            <a:ext cx="3808859" cy="2697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3696" y="889603"/>
            <a:ext cx="2761023" cy="2761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51520" y="3789040"/>
            <a:ext cx="619268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В альбоме представлены материалы для игр с блоками </a:t>
            </a:r>
            <a:r>
              <a:rPr lang="ru-RU" sz="2400" dirty="0" err="1"/>
              <a:t>Дьенеша</a:t>
            </a:r>
            <a:r>
              <a:rPr lang="ru-RU" sz="2400" dirty="0"/>
              <a:t>, направленные </a:t>
            </a:r>
            <a:r>
              <a:rPr lang="ru-RU" sz="2400" b="1" dirty="0"/>
              <a:t>на развитие у детей внимания, памяти, самоконтроля, умения работать в коллективе.</a:t>
            </a:r>
            <a:r>
              <a:rPr lang="ru-RU" sz="2400" dirty="0"/>
              <a:t> Кроме того, этот альбом можно использовать в ходе проведения разнообразных </a:t>
            </a:r>
            <a:r>
              <a:rPr lang="ru-RU" sz="2400" b="1" dirty="0"/>
              <a:t>детских конкурсов.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262057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Фоны для презентаций 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399128" y="260648"/>
            <a:ext cx="48020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/>
              <a:t>Альбом «Праздник в стране Блоков» (5+)</a:t>
            </a:r>
            <a:endParaRPr lang="ru-RU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682" y="908049"/>
            <a:ext cx="3348262" cy="2448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311" y="981075"/>
            <a:ext cx="2711340" cy="2375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99181" y="3356992"/>
            <a:ext cx="698113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Игры, основанные на материалах этого альбома, предназначены как для формирования </a:t>
            </a:r>
            <a:r>
              <a:rPr lang="ru-RU" sz="2400" b="1" dirty="0"/>
              <a:t>интеллектуальных способностей детей, так и для их социально-нравственного развития.</a:t>
            </a:r>
            <a:r>
              <a:rPr lang="ru-RU" sz="2400" dirty="0"/>
              <a:t> Соревновательный характер этих игр помогает воспитывать целеустремленность и настойчивость в достижении своих целей, умение следовать установленным правилам.</a:t>
            </a:r>
          </a:p>
        </p:txBody>
      </p:sp>
    </p:spTree>
    <p:extLst>
      <p:ext uri="{BB962C8B-B14F-4D97-AF65-F5344CB8AC3E}">
        <p14:creationId xmlns:p14="http://schemas.microsoft.com/office/powerpoint/2010/main" val="4262057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Фоны для презентаций 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19672" y="188640"/>
            <a:ext cx="54726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Альбом «Спасатели приходят на помощь» (5+)</a:t>
            </a:r>
            <a:endParaRPr lang="ru-RU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692150"/>
            <a:ext cx="3683440" cy="2723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 descr="https://labirintznaniy.ru/images/37.13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3" y="657224"/>
            <a:ext cx="3156157" cy="275808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540197" y="4100879"/>
            <a:ext cx="69121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Игры с материалами этого альбома учат детей </a:t>
            </a:r>
            <a:r>
              <a:rPr lang="ru-RU" sz="2400" b="1" dirty="0"/>
              <a:t>работе с информацией, представленной в виде цифр, букв и знаков-символов.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788728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Фоны для презентаций 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2411744"/>
            <a:ext cx="765466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000" b="1" cap="none" spc="0" dirty="0" smtClean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chemeClr val="tx2"/>
                </a:solidFill>
              </a:rPr>
              <a:t>Спасибо за внимание!</a:t>
            </a:r>
            <a:endParaRPr lang="ru-RU" sz="6000" b="1" cap="none" spc="0" dirty="0">
              <a:ln w="12700" cmpd="sng">
                <a:solidFill>
                  <a:srgbClr val="FF0000"/>
                </a:solidFill>
                <a:prstDash val="solid"/>
              </a:ln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23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Фоны для презентаций 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60648"/>
            <a:ext cx="6858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397902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Фоны для презентаций PowerPoin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7384"/>
            <a:ext cx="9159078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196" y="74419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 использования  логических блоков: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15616" y="1916832"/>
            <a:ext cx="57423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Научить дошкольников 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решать логические задачи на разбиение по свойствам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http://sadik110.ru/ckfinder/userfiles/images/opyt/%D0%B1%D0%BB%D0%BE%D0%BA%D0%B8%20%D0%9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481669"/>
            <a:ext cx="3096344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639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Фоны для презентаций 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11560" y="764704"/>
            <a:ext cx="624644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dirty="0"/>
              <a:t>Суть его подхода - математические знания дети получают,</a:t>
            </a:r>
            <a:r>
              <a:rPr lang="ru-RU" sz="3200" b="1" dirty="0"/>
              <a:t> не </a:t>
            </a:r>
            <a:r>
              <a:rPr lang="ru-RU" sz="3200" b="1" dirty="0" smtClean="0"/>
              <a:t>решая</a:t>
            </a:r>
            <a:r>
              <a:rPr lang="ru-RU" sz="3200" dirty="0"/>
              <a:t> </a:t>
            </a:r>
            <a:endParaRPr lang="ru-RU" sz="3200" dirty="0" smtClean="0"/>
          </a:p>
          <a:p>
            <a:pPr lvl="0"/>
            <a:r>
              <a:rPr lang="ru-RU" sz="3200" b="1" dirty="0" smtClean="0"/>
              <a:t>многочисленных задач,</a:t>
            </a:r>
            <a:endParaRPr lang="ru-RU" sz="3200" dirty="0" smtClean="0"/>
          </a:p>
          <a:p>
            <a:pPr lvl="0"/>
            <a:r>
              <a:rPr lang="ru-RU" sz="3200" b="1" dirty="0" smtClean="0"/>
              <a:t>а</a:t>
            </a:r>
            <a:r>
              <a:rPr lang="ru-RU" sz="3200" b="1" dirty="0"/>
              <a:t> играя.</a:t>
            </a:r>
            <a:r>
              <a:rPr lang="ru-RU" sz="3200" dirty="0"/>
              <a:t> </a:t>
            </a:r>
            <a:endParaRPr lang="ru-RU" sz="3200" dirty="0" smtClean="0"/>
          </a:p>
          <a:p>
            <a:pPr lvl="0"/>
            <a:r>
              <a:rPr lang="ru-RU" sz="3200" dirty="0" smtClean="0"/>
              <a:t>При </a:t>
            </a:r>
            <a:r>
              <a:rPr lang="ru-RU" sz="3200" dirty="0"/>
              <a:t>этом они не догадываются, насколько сложные интеллектуальные операции они выполняют</a:t>
            </a:r>
            <a:r>
              <a:rPr lang="ru-RU" sz="3200" b="1" dirty="0"/>
              <a:t>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659865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Фоны для презентаций PowerPoin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332656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Использование логических блоков в играх это: </a:t>
            </a:r>
            <a:endParaRPr lang="ru-RU" sz="2800" dirty="0"/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2884640" y="1094462"/>
            <a:ext cx="3124200" cy="2514600"/>
          </a:xfrm>
          <a:prstGeom prst="octagon">
            <a:avLst>
              <a:gd name="adj" fmla="val 2928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Средство для развития 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произвольного внимания,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памяти, 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умение анализировать,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сравнивать, объединять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признаки и свойства  </a:t>
            </a:r>
          </a:p>
          <a:p>
            <a:pPr algn="ctr"/>
            <a:endParaRPr lang="ru-RU" sz="16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244699" y="3279989"/>
            <a:ext cx="3124200" cy="2514600"/>
          </a:xfrm>
          <a:prstGeom prst="octagon">
            <a:avLst>
              <a:gd name="adj" fmla="val 2928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Century" pitchFamily="18" charset="0"/>
              </a:rPr>
              <a:t>Развитие  связной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Century" pitchFamily="18" charset="0"/>
              </a:rPr>
              <a:t> речи, творческого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Century" pitchFamily="18" charset="0"/>
              </a:rPr>
              <a:t> воображения и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Century" pitchFamily="18" charset="0"/>
              </a:rPr>
              <a:t>пространственного</a:t>
            </a:r>
          </a:p>
          <a:p>
            <a:pPr algn="ctr"/>
            <a:r>
              <a:rPr lang="ru-RU" sz="1600" b="1" dirty="0">
                <a:solidFill>
                  <a:srgbClr val="002060"/>
                </a:solidFill>
                <a:latin typeface="Century" pitchFamily="18" charset="0"/>
              </a:rPr>
              <a:t>м</a:t>
            </a:r>
            <a:r>
              <a:rPr lang="ru-RU" sz="1600" b="1" dirty="0" smtClean="0">
                <a:solidFill>
                  <a:srgbClr val="002060"/>
                </a:solidFill>
                <a:latin typeface="Century" pitchFamily="18" charset="0"/>
              </a:rPr>
              <a:t>ышления, инициативы.</a:t>
            </a:r>
            <a:endParaRPr lang="ru-RU" sz="1600" b="1" dirty="0">
              <a:solidFill>
                <a:srgbClr val="002060"/>
              </a:solidFill>
              <a:latin typeface="Century" pitchFamily="18" charset="0"/>
            </a:endParaRPr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5781805" y="3200922"/>
            <a:ext cx="3124200" cy="2514600"/>
          </a:xfrm>
          <a:prstGeom prst="octagon">
            <a:avLst>
              <a:gd name="adj" fmla="val 2928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>
                <a:latin typeface="Century" pitchFamily="18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Century" pitchFamily="18" charset="0"/>
              </a:rPr>
              <a:t>Моделирование понятий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Century" pitchFamily="18" charset="0"/>
              </a:rPr>
              <a:t>математики и информатики,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Century" pitchFamily="18" charset="0"/>
              </a:rPr>
              <a:t>алгоритма, кодирование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Century" pitchFamily="18" charset="0"/>
              </a:rPr>
              <a:t>информации,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Century" pitchFamily="18" charset="0"/>
              </a:rPr>
              <a:t> логические операции</a:t>
            </a:r>
            <a:endParaRPr lang="ru-RU" sz="1600" b="1" dirty="0">
              <a:solidFill>
                <a:srgbClr val="002060"/>
              </a:solidFill>
              <a:latin typeface="Century" pitchFamily="18" charset="0"/>
            </a:endParaRPr>
          </a:p>
        </p:txBody>
      </p:sp>
      <p:pic>
        <p:nvPicPr>
          <p:cNvPr id="9" name="Picture 2" descr="http://sadik110.ru/ckfinder/userfiles/images/opyt/%D0%B1%D0%BB%D0%BE%D0%BA%D0%B8%20%D0%9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4761" y="4129005"/>
            <a:ext cx="2192056" cy="2192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2145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Фоны для презентаций 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5238" y="814596"/>
            <a:ext cx="8250573" cy="603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Логические блоки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Дьенеша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представляют собой набор из 48 геометрических фигур: 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а) четырех форм (круг, треугольник, квадрат, прямоугольник); </a:t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б)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трех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цветов (красный, синий, желтый); </a:t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в) двух размеров (большой, маленький);</a:t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г) двух видов толщины (толстый, тонкий). </a:t>
            </a:r>
          </a:p>
          <a:p>
            <a:endParaRPr lang="ru-RU" b="1" dirty="0" smtClean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Одинаковых фигур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по всем свойствам в комплекте нет.</a:t>
            </a:r>
          </a:p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Прилагаются методические рекомендации по использованию.</a:t>
            </a:r>
          </a:p>
          <a:p>
            <a:endParaRPr lang="ru-RU" b="1" dirty="0" smtClean="0">
              <a:solidFill>
                <a:schemeClr val="tx2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Все игры и игровые упражнения можно разделить на 4 группы с постепенным усложнением: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для развития умений выявлять и абстрагировать свойства;</a:t>
            </a:r>
            <a:b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для развития умений сравнивать предметы по их свойствам;</a:t>
            </a:r>
            <a:b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для развития действий классификации и обобщения;</a:t>
            </a:r>
            <a:b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для развития способности к логическим действиям и операциям.</a:t>
            </a:r>
          </a:p>
          <a:p>
            <a:endParaRPr lang="ru-RU" dirty="0" smtClean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5507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Фоны для презентаций 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ru-RU" b="1" dirty="0"/>
              <a:t>Виды </a:t>
            </a:r>
            <a:r>
              <a:rPr lang="ru-RU" b="1" dirty="0" smtClean="0"/>
              <a:t>конструирования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/>
              <a:t>1. </a:t>
            </a:r>
            <a:r>
              <a:rPr lang="ru-RU" b="1" dirty="0"/>
              <a:t>Самостоятельное экспериментирование (ознакомление</a:t>
            </a:r>
            <a:r>
              <a:rPr lang="ru-RU" b="1" dirty="0" smtClean="0"/>
              <a:t>).</a:t>
            </a:r>
            <a:endParaRPr lang="ru-RU" dirty="0"/>
          </a:p>
          <a:p>
            <a:pPr marL="0" indent="0">
              <a:buNone/>
            </a:pPr>
            <a:r>
              <a:rPr lang="ru-RU" b="1" dirty="0" smtClean="0"/>
              <a:t>2. </a:t>
            </a:r>
            <a:r>
              <a:rPr lang="ru-RU" b="1" dirty="0"/>
              <a:t>Конструирование по </a:t>
            </a:r>
            <a:r>
              <a:rPr lang="ru-RU" b="1" dirty="0" smtClean="0"/>
              <a:t>образцу.</a:t>
            </a:r>
            <a:endParaRPr lang="ru-RU" dirty="0"/>
          </a:p>
          <a:p>
            <a:pPr marL="0" indent="0">
              <a:buNone/>
            </a:pPr>
            <a:r>
              <a:rPr lang="ru-RU" b="1" dirty="0" smtClean="0"/>
              <a:t>3. </a:t>
            </a:r>
            <a:r>
              <a:rPr lang="ru-RU" b="1" dirty="0"/>
              <a:t>Конструирование по простым схемам и </a:t>
            </a:r>
            <a:r>
              <a:rPr lang="ru-RU" b="1" dirty="0" smtClean="0"/>
              <a:t>чертежам.</a:t>
            </a:r>
            <a:endParaRPr lang="ru-RU" dirty="0"/>
          </a:p>
          <a:p>
            <a:pPr marL="0" indent="0">
              <a:buNone/>
            </a:pPr>
            <a:r>
              <a:rPr lang="ru-RU" b="1" dirty="0" smtClean="0"/>
              <a:t>4. </a:t>
            </a:r>
            <a:r>
              <a:rPr lang="ru-RU" b="1" dirty="0"/>
              <a:t>Конструирование по </a:t>
            </a:r>
            <a:r>
              <a:rPr lang="ru-RU" b="1" dirty="0" smtClean="0"/>
              <a:t>условиям.</a:t>
            </a:r>
            <a:endParaRPr lang="ru-RU" dirty="0"/>
          </a:p>
          <a:p>
            <a:pPr marL="0" indent="0">
              <a:buNone/>
            </a:pPr>
            <a:r>
              <a:rPr lang="ru-RU" b="1" dirty="0" smtClean="0"/>
              <a:t>5. </a:t>
            </a:r>
            <a:r>
              <a:rPr lang="ru-RU" b="1" dirty="0"/>
              <a:t>Конструирование по заданной </a:t>
            </a:r>
            <a:r>
              <a:rPr lang="ru-RU" b="1" dirty="0" smtClean="0"/>
              <a:t>теме.</a:t>
            </a:r>
            <a:endParaRPr lang="ru-RU" dirty="0"/>
          </a:p>
          <a:p>
            <a:pPr marL="0" indent="0">
              <a:buNone/>
            </a:pPr>
            <a:r>
              <a:rPr lang="ru-RU" b="1" dirty="0" smtClean="0"/>
              <a:t>6. </a:t>
            </a:r>
            <a:r>
              <a:rPr lang="ru-RU" b="1" dirty="0"/>
              <a:t>Конструирование по </a:t>
            </a:r>
            <a:r>
              <a:rPr lang="ru-RU" b="1" dirty="0" smtClean="0"/>
              <a:t>замыслу.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0611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Фоны для презентаций 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3528" y="332656"/>
            <a:ext cx="7848872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2800" i="1" u="sng" dirty="0"/>
              <a:t>Недостатки системы </a:t>
            </a:r>
            <a:r>
              <a:rPr lang="ru-RU" sz="2800" i="1" u="sng" dirty="0" err="1"/>
              <a:t>Дьенеша</a:t>
            </a:r>
            <a:endParaRPr lang="ru-RU" sz="2800" i="1" u="sng" dirty="0"/>
          </a:p>
          <a:p>
            <a:pPr fontAlgn="base"/>
            <a:r>
              <a:rPr lang="ru-RU" sz="2600" dirty="0"/>
              <a:t>Интересно, что специалисты не нашли в системе </a:t>
            </a:r>
            <a:r>
              <a:rPr lang="ru-RU" sz="2600" dirty="0" err="1"/>
              <a:t>Золтана</a:t>
            </a:r>
            <a:r>
              <a:rPr lang="ru-RU" sz="2600" dirty="0"/>
              <a:t> </a:t>
            </a:r>
            <a:r>
              <a:rPr lang="ru-RU" sz="2600" dirty="0" err="1"/>
              <a:t>Дьенеша</a:t>
            </a:r>
            <a:r>
              <a:rPr lang="ru-RU" sz="2600" dirty="0"/>
              <a:t> никаких недостатков. Несмотря на это отзывы родителей, которые уже проводили занятия по данной методике, выявили некоторые недостатки:</a:t>
            </a:r>
          </a:p>
          <a:p>
            <a:pPr lvl="1" fontAlgn="base"/>
            <a:r>
              <a:rPr lang="ru-RU" sz="2600" dirty="0"/>
              <a:t>• Ограничения цветового разнообразия в блоках </a:t>
            </a:r>
            <a:r>
              <a:rPr lang="ru-RU" sz="2600" dirty="0" err="1"/>
              <a:t>Золтана</a:t>
            </a:r>
            <a:r>
              <a:rPr lang="ru-RU" sz="2600" dirty="0"/>
              <a:t> </a:t>
            </a:r>
            <a:r>
              <a:rPr lang="ru-RU" sz="2600" dirty="0" err="1"/>
              <a:t>Дьенеша</a:t>
            </a:r>
            <a:r>
              <a:rPr lang="ru-RU" sz="2600" dirty="0"/>
              <a:t>.</a:t>
            </a:r>
          </a:p>
          <a:p>
            <a:pPr lvl="1" fontAlgn="base"/>
            <a:r>
              <a:rPr lang="ru-RU" sz="2600" dirty="0"/>
              <a:t>• Детям более старшего возраста для решения задач посложнее недостаточно одного набора.</a:t>
            </a:r>
          </a:p>
          <a:p>
            <a:pPr lvl="1" fontAlgn="base"/>
            <a:r>
              <a:rPr lang="ru-RU" sz="2600" dirty="0"/>
              <a:t>• Не совсем корректно понятие «толщина», из-за чего сложно бывает объяснить ребенку, например, почему квадрат — плоский.</a:t>
            </a:r>
          </a:p>
          <a:p>
            <a:pPr lvl="1" fontAlgn="base"/>
            <a:r>
              <a:rPr lang="ru-RU" sz="2600" dirty="0"/>
              <a:t>• В России не всегда легко найти альбомы для занятий по системе </a:t>
            </a:r>
            <a:r>
              <a:rPr lang="ru-RU" sz="2600" dirty="0" err="1"/>
              <a:t>Дьенеша</a:t>
            </a:r>
            <a:r>
              <a:rPr lang="ru-RU" sz="2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271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Фоны для презентаций 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http://static.ozone.ru/multimedia/toys/1014835579.JPG"/>
          <p:cNvPicPr>
            <a:picLocks noGrp="1"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404664"/>
            <a:ext cx="7277632" cy="516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62565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847</TotalTime>
  <Words>350</Words>
  <Application>Microsoft Office PowerPoint</Application>
  <PresentationFormat>Экран (4:3)</PresentationFormat>
  <Paragraphs>63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Использование логических блоков Дьенеша  при конструировании</vt:lpstr>
      <vt:lpstr>Презентация PowerPoint</vt:lpstr>
      <vt:lpstr> Цель использования  логических блоков:</vt:lpstr>
      <vt:lpstr>Презентация PowerPoint</vt:lpstr>
      <vt:lpstr>Презентация PowerPoint</vt:lpstr>
      <vt:lpstr>Презентация PowerPoint</vt:lpstr>
      <vt:lpstr>Виды конструирования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135531</dc:creator>
  <cp:lastModifiedBy>135531</cp:lastModifiedBy>
  <cp:revision>51</cp:revision>
  <dcterms:created xsi:type="dcterms:W3CDTF">2022-10-24T00:16:42Z</dcterms:created>
  <dcterms:modified xsi:type="dcterms:W3CDTF">2023-01-24T01:29:11Z</dcterms:modified>
</cp:coreProperties>
</file>