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9144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046" autoAdjust="0"/>
    <p:restoredTop sz="94660"/>
  </p:normalViewPr>
  <p:slideViewPr>
    <p:cSldViewPr>
      <p:cViewPr>
        <p:scale>
          <a:sx n="118" d="100"/>
          <a:sy n="118" d="100"/>
        </p:scale>
        <p:origin x="-1842" y="19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12/25/2024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12/25/2024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335" y="0"/>
            <a:ext cx="9122664" cy="685799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12/25/2024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282189" y="1509521"/>
            <a:ext cx="5154930" cy="5746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18108" y="1769346"/>
            <a:ext cx="7328534" cy="46424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dou52.edu.yar.ru/" TargetMode="External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42758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1338833" y="1650618"/>
            <a:ext cx="6147435" cy="173701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lang="ru-RU" sz="2800" b="1" dirty="0" smtClean="0">
                <a:latin typeface="Times New Roman"/>
                <a:cs typeface="Times New Roman"/>
              </a:rPr>
              <a:t>Краткая презентация образовательной программы дошкольного образования МДОУ №Детский сад № 52»</a:t>
            </a:r>
            <a:endParaRPr sz="2800" dirty="0"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492240" y="2575558"/>
            <a:ext cx="2651759" cy="418185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42758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1338833" y="1650618"/>
            <a:ext cx="6147435" cy="259878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2800" b="1" dirty="0">
                <a:latin typeface="Times New Roman"/>
                <a:cs typeface="Times New Roman"/>
              </a:rPr>
              <a:t>А</a:t>
            </a:r>
            <a:r>
              <a:rPr sz="2800" b="1" spc="-15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знаете</a:t>
            </a:r>
            <a:r>
              <a:rPr sz="2800" b="1" spc="-60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ли</a:t>
            </a:r>
            <a:r>
              <a:rPr sz="2800" b="1" spc="-15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Вы,</a:t>
            </a:r>
            <a:r>
              <a:rPr sz="2800" b="1" spc="-15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уважаемые</a:t>
            </a:r>
            <a:r>
              <a:rPr sz="2800" b="1" spc="-90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Times New Roman"/>
                <a:cs typeface="Times New Roman"/>
              </a:rPr>
              <a:t>родители, </a:t>
            </a:r>
            <a:r>
              <a:rPr sz="2800" b="1" dirty="0">
                <a:latin typeface="Times New Roman"/>
                <a:cs typeface="Times New Roman"/>
              </a:rPr>
              <a:t>по</a:t>
            </a:r>
            <a:r>
              <a:rPr sz="2800" b="1" spc="-60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какой</a:t>
            </a:r>
            <a:r>
              <a:rPr sz="2800" b="1" spc="-70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Times New Roman"/>
                <a:cs typeface="Times New Roman"/>
              </a:rPr>
              <a:t>программе</a:t>
            </a:r>
            <a:endParaRPr sz="2800" dirty="0">
              <a:latin typeface="Times New Roman"/>
              <a:cs typeface="Times New Roman"/>
            </a:endParaRPr>
          </a:p>
          <a:p>
            <a:pPr marL="12700" marR="2756535">
              <a:lnSpc>
                <a:spcPct val="100000"/>
              </a:lnSpc>
              <a:spcBef>
                <a:spcPts val="5"/>
              </a:spcBef>
            </a:pPr>
            <a:r>
              <a:rPr sz="2800" b="1" spc="-20" dirty="0">
                <a:latin typeface="Times New Roman"/>
                <a:cs typeface="Times New Roman"/>
              </a:rPr>
              <a:t>происходит</a:t>
            </a:r>
            <a:r>
              <a:rPr sz="2800" b="1" spc="-114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Times New Roman"/>
                <a:cs typeface="Times New Roman"/>
              </a:rPr>
              <a:t>обучение </a:t>
            </a:r>
            <a:r>
              <a:rPr sz="2800" b="1" dirty="0">
                <a:latin typeface="Times New Roman"/>
                <a:cs typeface="Times New Roman"/>
              </a:rPr>
              <a:t>ваших</a:t>
            </a:r>
            <a:r>
              <a:rPr sz="2800" b="1" spc="-70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Times New Roman"/>
                <a:cs typeface="Times New Roman"/>
              </a:rPr>
              <a:t>детей</a:t>
            </a:r>
            <a:endParaRPr sz="2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800" b="1" dirty="0">
                <a:latin typeface="Times New Roman"/>
                <a:cs typeface="Times New Roman"/>
              </a:rPr>
              <a:t>в</a:t>
            </a:r>
            <a:r>
              <a:rPr sz="2800" b="1" spc="-55" dirty="0">
                <a:latin typeface="Times New Roman"/>
                <a:cs typeface="Times New Roman"/>
              </a:rPr>
              <a:t> </a:t>
            </a:r>
            <a:r>
              <a:rPr lang="ru-RU" sz="2800" b="1" spc="-55" dirty="0" smtClean="0">
                <a:latin typeface="Times New Roman"/>
                <a:cs typeface="Times New Roman"/>
              </a:rPr>
              <a:t>группах оздоровительного вида в </a:t>
            </a:r>
            <a:r>
              <a:rPr sz="2800" b="1" dirty="0" err="1" smtClean="0">
                <a:latin typeface="Times New Roman"/>
                <a:cs typeface="Times New Roman"/>
              </a:rPr>
              <a:t>нашем</a:t>
            </a:r>
            <a:r>
              <a:rPr sz="2800" b="1" spc="-45" dirty="0" smtClean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детском</a:t>
            </a:r>
            <a:r>
              <a:rPr sz="2800" b="1" spc="-85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Times New Roman"/>
                <a:cs typeface="Times New Roman"/>
              </a:rPr>
              <a:t>саду?</a:t>
            </a:r>
            <a:endParaRPr sz="2800" dirty="0"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492240" y="2575558"/>
            <a:ext cx="2651759" cy="4181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795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2189"/>
            <a:ext cx="9144000" cy="6845810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1482978" y="1653666"/>
            <a:ext cx="7031355" cy="27751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81965" marR="60960" indent="-4699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latin typeface="Times New Roman"/>
                <a:cs typeface="Times New Roman"/>
              </a:rPr>
              <a:t>Образовательный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процесс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в</a:t>
            </a:r>
            <a:r>
              <a:rPr sz="1800" b="1" spc="-80" dirty="0">
                <a:latin typeface="Times New Roman"/>
                <a:cs typeface="Times New Roman"/>
              </a:rPr>
              <a:t> </a:t>
            </a:r>
            <a:r>
              <a:rPr lang="ru-RU" sz="1800" b="1" spc="-80" dirty="0" smtClean="0">
                <a:latin typeface="Times New Roman"/>
                <a:cs typeface="Times New Roman"/>
              </a:rPr>
              <a:t>группах оздоровительного вида </a:t>
            </a:r>
            <a:r>
              <a:rPr sz="1800" b="1" dirty="0" err="1" smtClean="0">
                <a:latin typeface="Times New Roman"/>
                <a:cs typeface="Times New Roman"/>
              </a:rPr>
              <a:t>детско</a:t>
            </a:r>
            <a:r>
              <a:rPr lang="ru-RU" sz="1800" b="1" dirty="0" err="1" smtClean="0">
                <a:latin typeface="Times New Roman"/>
                <a:cs typeface="Times New Roman"/>
              </a:rPr>
              <a:t>го</a:t>
            </a:r>
            <a:r>
              <a:rPr sz="1800" b="1" spc="-30" dirty="0" smtClean="0">
                <a:latin typeface="Times New Roman"/>
                <a:cs typeface="Times New Roman"/>
              </a:rPr>
              <a:t> </a:t>
            </a:r>
            <a:r>
              <a:rPr sz="1800" b="1" dirty="0" err="1" smtClean="0">
                <a:latin typeface="Times New Roman"/>
                <a:cs typeface="Times New Roman"/>
              </a:rPr>
              <a:t>сад</a:t>
            </a:r>
            <a:r>
              <a:rPr lang="ru-RU" sz="1800" b="1" dirty="0" smtClean="0">
                <a:latin typeface="Times New Roman"/>
                <a:cs typeface="Times New Roman"/>
              </a:rPr>
              <a:t>а</a:t>
            </a:r>
            <a:r>
              <a:rPr sz="1800" b="1" spc="-60" dirty="0" smtClean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строится на</a:t>
            </a:r>
            <a:r>
              <a:rPr sz="1800" b="1" spc="-8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основе образовательной</a:t>
            </a:r>
            <a:r>
              <a:rPr sz="1800" b="1" spc="-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программы</a:t>
            </a:r>
            <a:r>
              <a:rPr sz="1800" b="1" spc="-50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дошкольного</a:t>
            </a:r>
            <a:r>
              <a:rPr sz="1800" b="1" spc="-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образования</a:t>
            </a:r>
            <a:r>
              <a:rPr sz="1800" b="1" spc="-5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(далее </a:t>
            </a:r>
            <a:r>
              <a:rPr sz="1800" b="1" dirty="0">
                <a:latin typeface="Times New Roman"/>
                <a:cs typeface="Times New Roman"/>
              </a:rPr>
              <a:t>–</a:t>
            </a:r>
            <a:r>
              <a:rPr sz="1800" b="1" spc="-7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Программа)</a:t>
            </a:r>
            <a:r>
              <a:rPr sz="1800" b="1" spc="1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муниципального</a:t>
            </a:r>
            <a:r>
              <a:rPr sz="1800" b="1" spc="-50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дошкольного</a:t>
            </a:r>
            <a:endParaRPr sz="1800" dirty="0">
              <a:latin typeface="Times New Roman"/>
              <a:cs typeface="Times New Roman"/>
            </a:endParaRPr>
          </a:p>
          <a:p>
            <a:pPr marL="481965" marR="5080">
              <a:lnSpc>
                <a:spcPct val="100000"/>
              </a:lnSpc>
            </a:pPr>
            <a:r>
              <a:rPr sz="1800" b="1" spc="-10" dirty="0">
                <a:latin typeface="Times New Roman"/>
                <a:cs typeface="Times New Roman"/>
              </a:rPr>
              <a:t>образовательного</a:t>
            </a:r>
            <a:r>
              <a:rPr sz="1800" b="1" spc="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учреждения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«Детский</a:t>
            </a:r>
            <a:r>
              <a:rPr sz="1800" b="1" spc="-3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сад</a:t>
            </a:r>
            <a:r>
              <a:rPr sz="1800" b="1" spc="-9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№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52»</a:t>
            </a:r>
            <a:r>
              <a:rPr sz="1800" b="1" spc="-8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(далее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spc="-50" dirty="0">
                <a:latin typeface="Times New Roman"/>
                <a:cs typeface="Times New Roman"/>
              </a:rPr>
              <a:t>– </a:t>
            </a:r>
            <a:r>
              <a:rPr sz="1800" b="1" spc="-10" dirty="0">
                <a:latin typeface="Times New Roman"/>
                <a:cs typeface="Times New Roman"/>
              </a:rPr>
              <a:t>МДОУ</a:t>
            </a:r>
            <a:r>
              <a:rPr sz="1800" b="1" spc="-9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«Детский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сад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№</a:t>
            </a:r>
            <a:r>
              <a:rPr sz="1800" b="1" spc="-5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52»),</a:t>
            </a:r>
            <a:r>
              <a:rPr sz="1800" b="1" spc="34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разработанной</a:t>
            </a:r>
            <a:r>
              <a:rPr sz="1800" b="1" spc="6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в</a:t>
            </a:r>
            <a:r>
              <a:rPr sz="1800" b="1" spc="-4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соответствии</a:t>
            </a:r>
            <a:r>
              <a:rPr sz="1800" b="1" spc="55" dirty="0">
                <a:latin typeface="Times New Roman"/>
                <a:cs typeface="Times New Roman"/>
              </a:rPr>
              <a:t> </a:t>
            </a:r>
            <a:r>
              <a:rPr sz="1800" b="1" spc="-50" dirty="0">
                <a:latin typeface="Times New Roman"/>
                <a:cs typeface="Times New Roman"/>
              </a:rPr>
              <a:t>с </a:t>
            </a:r>
            <a:r>
              <a:rPr sz="1800" b="1" dirty="0">
                <a:latin typeface="Times New Roman"/>
                <a:cs typeface="Times New Roman"/>
              </a:rPr>
              <a:t>Федеральным</a:t>
            </a:r>
            <a:r>
              <a:rPr sz="1800" b="1" spc="-8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государственным</a:t>
            </a:r>
            <a:r>
              <a:rPr sz="1800" b="1" spc="-40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образовательным</a:t>
            </a:r>
            <a:r>
              <a:rPr sz="1800" b="1" spc="-60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стандартом </a:t>
            </a:r>
            <a:r>
              <a:rPr sz="1800" b="1" dirty="0">
                <a:latin typeface="Times New Roman"/>
                <a:cs typeface="Times New Roman"/>
              </a:rPr>
              <a:t>дошкольного</a:t>
            </a:r>
            <a:r>
              <a:rPr sz="1800" b="1" spc="2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образования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(далее</a:t>
            </a:r>
            <a:r>
              <a:rPr sz="1800" b="1" spc="-7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–</a:t>
            </a:r>
            <a:r>
              <a:rPr sz="1800" b="1" spc="-6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ФГОС</a:t>
            </a:r>
            <a:r>
              <a:rPr sz="1800" b="1" spc="-3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ДО</a:t>
            </a:r>
            <a:r>
              <a:rPr sz="1800" b="1" dirty="0" smtClean="0">
                <a:latin typeface="Times New Roman"/>
                <a:cs typeface="Times New Roman"/>
              </a:rPr>
              <a:t>)</a:t>
            </a:r>
            <a:r>
              <a:rPr sz="1800" b="1" spc="-65" dirty="0" smtClean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и</a:t>
            </a:r>
            <a:r>
              <a:rPr sz="1800" b="1" spc="34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Федеральной образовательной</a:t>
            </a:r>
            <a:r>
              <a:rPr sz="1800" b="1" spc="-3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программой</a:t>
            </a:r>
            <a:r>
              <a:rPr sz="1800" b="1" spc="-50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дошкольного</a:t>
            </a:r>
            <a:r>
              <a:rPr sz="1800" b="1" spc="-5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образования</a:t>
            </a:r>
            <a:endParaRPr sz="1800" dirty="0">
              <a:latin typeface="Times New Roman"/>
              <a:cs typeface="Times New Roman"/>
            </a:endParaRPr>
          </a:p>
          <a:p>
            <a:pPr marL="481965">
              <a:lnSpc>
                <a:spcPts val="2140"/>
              </a:lnSpc>
            </a:pPr>
            <a:r>
              <a:rPr sz="1800" b="1" dirty="0">
                <a:latin typeface="Times New Roman"/>
                <a:cs typeface="Times New Roman"/>
              </a:rPr>
              <a:t>(далее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–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ФОП </a:t>
            </a:r>
            <a:r>
              <a:rPr sz="1800" b="1" spc="-20" dirty="0">
                <a:latin typeface="Times New Roman"/>
                <a:cs typeface="Times New Roman"/>
              </a:rPr>
              <a:t>ДО).</a:t>
            </a:r>
            <a:endParaRPr sz="1800" dirty="0"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739640" y="3931920"/>
            <a:ext cx="3864864" cy="2578607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66573" y="1143000"/>
            <a:ext cx="7143115" cy="565539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 marR="5080" indent="345440">
              <a:lnSpc>
                <a:spcPts val="1350"/>
              </a:lnSpc>
              <a:spcBef>
                <a:spcPts val="210"/>
              </a:spcBef>
            </a:pPr>
            <a:r>
              <a:rPr sz="1200" dirty="0">
                <a:latin typeface="Times New Roman"/>
                <a:cs typeface="Times New Roman"/>
              </a:rPr>
              <a:t>Программа состоит из обязательной части и части, формируемой участниками образовательных отношений (</a:t>
            </a:r>
            <a:r>
              <a:rPr sz="1200" i="1" dirty="0">
                <a:latin typeface="Times New Roman"/>
                <a:cs typeface="Times New Roman"/>
              </a:rPr>
              <a:t>далее по тексту выделена курсивом). </a:t>
            </a:r>
            <a:r>
              <a:rPr sz="1200" dirty="0">
                <a:latin typeface="Times New Roman"/>
                <a:cs typeface="Times New Roman"/>
              </a:rPr>
              <a:t>Обе части являются взаимодополняющими и необходимыми с точки зрения реализации Стандарта: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9629434"/>
              </p:ext>
            </p:extLst>
          </p:nvPr>
        </p:nvGraphicFramePr>
        <p:xfrm>
          <a:off x="1331975" y="1692784"/>
          <a:ext cx="7659625" cy="474662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68625"/>
                <a:gridCol w="4191000"/>
              </a:tblGrid>
              <a:tr h="347980">
                <a:tc>
                  <a:txBody>
                    <a:bodyPr/>
                    <a:lstStyle/>
                    <a:p>
                      <a:pPr marL="52705">
                        <a:lnSpc>
                          <a:spcPts val="1375"/>
                        </a:lnSpc>
                      </a:pPr>
                      <a:r>
                        <a:rPr sz="1200" b="1" spc="0" dirty="0">
                          <a:latin typeface="Times New Roman"/>
                          <a:cs typeface="Times New Roman"/>
                        </a:rPr>
                        <a:t>Обязательная часть Программы</a:t>
                      </a:r>
                      <a:endParaRPr sz="1200" spc="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705">
                        <a:lnSpc>
                          <a:spcPts val="1375"/>
                        </a:lnSpc>
                      </a:pPr>
                      <a:r>
                        <a:rPr sz="1200" b="1" i="1" spc="0" dirty="0">
                          <a:latin typeface="Times New Roman"/>
                          <a:cs typeface="Times New Roman"/>
                        </a:rPr>
                        <a:t>Часть, формируемая участниками образовательных отношений</a:t>
                      </a:r>
                      <a:endParaRPr sz="1200" spc="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052195">
                <a:tc rowSpan="3">
                  <a:txBody>
                    <a:bodyPr/>
                    <a:lstStyle/>
                    <a:p>
                      <a:pPr marL="52705" marR="48260" algn="just">
                        <a:lnSpc>
                          <a:spcPts val="1370"/>
                        </a:lnSpc>
                        <a:spcBef>
                          <a:spcPts val="15"/>
                        </a:spcBef>
                      </a:pPr>
                      <a:r>
                        <a:rPr sz="1200" spc="0" dirty="0">
                          <a:latin typeface="Times New Roman"/>
                          <a:cs typeface="Times New Roman"/>
                        </a:rPr>
                        <a:t>ФОП ДО – утверждена Приказом Министерства просвещения Российской федерации №1028 от 25 ноября 2022г.</a:t>
                      </a:r>
                    </a:p>
                    <a:p>
                      <a:pPr marL="52705" algn="just">
                        <a:lnSpc>
                          <a:spcPts val="1305"/>
                        </a:lnSpc>
                      </a:pPr>
                      <a:r>
                        <a:rPr sz="1200" spc="0" dirty="0">
                          <a:latin typeface="Times New Roman"/>
                          <a:cs typeface="Times New Roman"/>
                        </a:rPr>
                        <a:t>Реализуется воспитателями групп со всеми детьми </a:t>
                      </a:r>
                      <a:r>
                        <a:rPr sz="1200" i="1" spc="0" dirty="0">
                          <a:latin typeface="Times New Roman"/>
                          <a:cs typeface="Times New Roman"/>
                        </a:rPr>
                        <a:t>МДОУ «Детский сад</a:t>
                      </a:r>
                      <a:endParaRPr sz="1200" spc="0" dirty="0">
                        <a:latin typeface="Times New Roman"/>
                        <a:cs typeface="Times New Roman"/>
                      </a:endParaRPr>
                    </a:p>
                    <a:p>
                      <a:pPr marL="52705" algn="just">
                        <a:lnSpc>
                          <a:spcPts val="1370"/>
                        </a:lnSpc>
                      </a:pPr>
                      <a:r>
                        <a:rPr sz="1200" i="1" spc="0" dirty="0">
                          <a:latin typeface="Times New Roman"/>
                          <a:cs typeface="Times New Roman"/>
                        </a:rPr>
                        <a:t>№ 52».</a:t>
                      </a:r>
                      <a:endParaRPr sz="1200" spc="0" dirty="0">
                        <a:latin typeface="Times New Roman"/>
                        <a:cs typeface="Times New Roman"/>
                      </a:endParaRPr>
                    </a:p>
                    <a:p>
                      <a:pPr marL="52705" marR="46990" algn="just">
                        <a:lnSpc>
                          <a:spcPts val="1370"/>
                        </a:lnSpc>
                        <a:spcBef>
                          <a:spcPts val="70"/>
                        </a:spcBef>
                      </a:pPr>
                      <a:r>
                        <a:rPr sz="1200" spc="0" dirty="0">
                          <a:latin typeface="Times New Roman"/>
                          <a:cs typeface="Times New Roman"/>
                        </a:rPr>
                        <a:t>Обязательная часть Программы предполагает комплексность подхода, обеспечивая развитие детей во всех пяти взаимодополняющих образовательных областях.</a:t>
                      </a:r>
                    </a:p>
                    <a:p>
                      <a:pPr marL="52705" algn="just">
                        <a:lnSpc>
                          <a:spcPts val="1340"/>
                        </a:lnSpc>
                      </a:pPr>
                      <a:r>
                        <a:rPr sz="1200" spc="0" dirty="0">
                          <a:latin typeface="Times New Roman"/>
                          <a:cs typeface="Times New Roman"/>
                        </a:rPr>
                        <a:t>Составляет, примерно 80% от общего объема Программы</a:t>
                      </a: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705" marR="43180">
                        <a:lnSpc>
                          <a:spcPts val="1370"/>
                        </a:lnSpc>
                        <a:spcBef>
                          <a:spcPts val="15"/>
                        </a:spcBef>
                      </a:pPr>
                      <a:r>
                        <a:rPr sz="1200" i="1" spc="0" dirty="0">
                          <a:latin typeface="Times New Roman"/>
                          <a:cs typeface="Times New Roman"/>
                        </a:rPr>
                        <a:t>Парциальная программа </a:t>
                      </a:r>
                      <a:r>
                        <a:rPr sz="1200" b="1" i="1" spc="0" dirty="0">
                          <a:latin typeface="Times New Roman"/>
                          <a:cs typeface="Times New Roman"/>
                        </a:rPr>
                        <a:t>«Юный эколог» </a:t>
                      </a:r>
                      <a:r>
                        <a:rPr sz="1200" i="1" spc="0" dirty="0">
                          <a:latin typeface="Times New Roman"/>
                          <a:cs typeface="Times New Roman"/>
                        </a:rPr>
                        <a:t>Под ред. / С.Н. Николаевой- М: МОЗАЙКА-СИНТЕЗ, 2016 (3-8 лет)</a:t>
                      </a:r>
                      <a:endParaRPr sz="1200" spc="0" dirty="0">
                        <a:latin typeface="Times New Roman"/>
                        <a:cs typeface="Times New Roman"/>
                      </a:endParaRPr>
                    </a:p>
                    <a:p>
                      <a:pPr marL="52705" marR="47625">
                        <a:lnSpc>
                          <a:spcPts val="1370"/>
                        </a:lnSpc>
                      </a:pPr>
                      <a:r>
                        <a:rPr sz="1200" i="1" spc="0" dirty="0">
                          <a:latin typeface="Times New Roman"/>
                          <a:cs typeface="Times New Roman"/>
                        </a:rPr>
                        <a:t>Реализуется воспитателями групп ДОУ с детьми дошкольного возраста (3-4 лет, 4-5 лет, 5-6 лет, 6-7 лет).</a:t>
                      </a:r>
                      <a:endParaRPr sz="1200" spc="0" dirty="0">
                        <a:latin typeface="Times New Roman"/>
                        <a:cs typeface="Times New Roman"/>
                      </a:endParaRPr>
                    </a:p>
                    <a:p>
                      <a:pPr marL="52705">
                        <a:lnSpc>
                          <a:spcPts val="1305"/>
                        </a:lnSpc>
                      </a:pPr>
                      <a:r>
                        <a:rPr sz="1200" i="1" spc="0" dirty="0">
                          <a:latin typeface="Times New Roman"/>
                          <a:cs typeface="Times New Roman"/>
                        </a:rPr>
                        <a:t>Дополняет образовательные области «Познавательное развитие»,</a:t>
                      </a:r>
                      <a:endParaRPr sz="1200" spc="0" dirty="0">
                        <a:latin typeface="Times New Roman"/>
                        <a:cs typeface="Times New Roman"/>
                      </a:endParaRPr>
                    </a:p>
                    <a:p>
                      <a:pPr marL="52705">
                        <a:lnSpc>
                          <a:spcPts val="1385"/>
                        </a:lnSpc>
                      </a:pPr>
                      <a:r>
                        <a:rPr sz="1200" i="1" spc="0" dirty="0">
                          <a:latin typeface="Times New Roman"/>
                          <a:cs typeface="Times New Roman"/>
                        </a:rPr>
                        <a:t>«Социально-коммуникативное развитие».</a:t>
                      </a:r>
                      <a:endParaRPr sz="1200" spc="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4561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Парциальная программа краеведческого образования детей 5-6 лет «Большой Ярославль – маленьким гражданам» авторский коллектив Девяткина Е.А., </a:t>
                      </a:r>
                      <a:r>
                        <a:rPr lang="ru-RU" sz="1200" i="1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Кошлева</a:t>
                      </a:r>
                      <a:r>
                        <a:rPr lang="ru-RU" sz="1200" i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Н.В., Синицын Е.С: 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.– Ярославль: МОУ «ГЦРО», 2024</a:t>
                      </a:r>
                      <a:endParaRPr lang="ru-RU" sz="1100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Реализуется воспитателями детей старшего дошкольного возраста.</a:t>
                      </a:r>
                      <a:endParaRPr lang="ru-RU" sz="1100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r>
                        <a:rPr lang="ru-RU" sz="1200" i="1" dirty="0" smtClean="0">
                          <a:effectLst/>
                          <a:latin typeface="Times New Roman"/>
                          <a:ea typeface="Times New Roman"/>
                        </a:rPr>
                        <a:t>Дополняет образовательные области «Познавательное развитие», «Социально-коммуникативное развитие».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29222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705" marR="47625" algn="just">
                        <a:lnSpc>
                          <a:spcPts val="1370"/>
                        </a:lnSpc>
                        <a:spcBef>
                          <a:spcPts val="15"/>
                        </a:spcBef>
                      </a:pPr>
                      <a:r>
                        <a:rPr sz="1200" i="1" spc="0" dirty="0">
                          <a:latin typeface="Times New Roman"/>
                          <a:cs typeface="Times New Roman"/>
                        </a:rPr>
                        <a:t>Организация образовательного процесса, связанная с условиями, традициями и укладом МДОУ «Детский сад № 52».</a:t>
                      </a:r>
                      <a:endParaRPr sz="1200" spc="0" dirty="0">
                        <a:latin typeface="Times New Roman"/>
                        <a:cs typeface="Times New Roman"/>
                      </a:endParaRPr>
                    </a:p>
                    <a:p>
                      <a:pPr marL="52705" marR="50165" algn="just">
                        <a:lnSpc>
                          <a:spcPts val="1370"/>
                        </a:lnSpc>
                        <a:spcBef>
                          <a:spcPts val="5"/>
                        </a:spcBef>
                      </a:pPr>
                      <a:r>
                        <a:rPr sz="1200" i="1" spc="0" dirty="0">
                          <a:latin typeface="Times New Roman"/>
                          <a:cs typeface="Times New Roman"/>
                        </a:rPr>
                        <a:t>Реализуется воспитателями групп и музыкальным руководителем во всех помещениях и на территории детского сада, со всеми детьми МДОУ «Детский сад « 52».</a:t>
                      </a:r>
                      <a:endParaRPr sz="1200" spc="0" dirty="0">
                        <a:latin typeface="Times New Roman"/>
                        <a:cs typeface="Times New Roman"/>
                      </a:endParaRPr>
                    </a:p>
                    <a:p>
                      <a:pPr marL="52705" marR="46355" algn="just">
                        <a:lnSpc>
                          <a:spcPts val="1370"/>
                        </a:lnSpc>
                      </a:pPr>
                      <a:r>
                        <a:rPr sz="1200" i="1" spc="0" dirty="0">
                          <a:latin typeface="Times New Roman"/>
                          <a:cs typeface="Times New Roman"/>
                        </a:rPr>
                        <a:t>Дополняет образовательную область «Социально-коммуникативное развитие».</a:t>
                      </a:r>
                      <a:endParaRPr sz="1200" spc="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8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3655">
              <a:lnSpc>
                <a:spcPct val="100000"/>
              </a:lnSpc>
              <a:spcBef>
                <a:spcPts val="100"/>
              </a:spcBef>
            </a:pPr>
            <a:r>
              <a:rPr dirty="0"/>
              <a:t>Программа</a:t>
            </a:r>
            <a:r>
              <a:rPr spc="-30" dirty="0"/>
              <a:t> </a:t>
            </a:r>
            <a:r>
              <a:rPr spc="-10" dirty="0"/>
              <a:t>обеспечивает</a:t>
            </a:r>
            <a:r>
              <a:rPr spc="-35" dirty="0"/>
              <a:t> </a:t>
            </a:r>
            <a:r>
              <a:rPr dirty="0"/>
              <a:t>развитие</a:t>
            </a:r>
            <a:r>
              <a:rPr spc="-25" dirty="0"/>
              <a:t> </a:t>
            </a:r>
            <a:r>
              <a:rPr dirty="0"/>
              <a:t>детей</a:t>
            </a:r>
            <a:r>
              <a:rPr spc="-40" dirty="0"/>
              <a:t> </a:t>
            </a:r>
            <a:r>
              <a:rPr dirty="0"/>
              <a:t>по</a:t>
            </a:r>
            <a:r>
              <a:rPr spc="-65" dirty="0"/>
              <a:t> </a:t>
            </a:r>
            <a:r>
              <a:rPr spc="-20" dirty="0"/>
              <a:t>пяти</a:t>
            </a:r>
          </a:p>
          <a:p>
            <a:pPr marL="12700">
              <a:lnSpc>
                <a:spcPct val="100000"/>
              </a:lnSpc>
            </a:pPr>
            <a:r>
              <a:rPr spc="-10" dirty="0"/>
              <a:t>взаимодополняющим</a:t>
            </a:r>
            <a:r>
              <a:rPr spc="-25" dirty="0"/>
              <a:t> </a:t>
            </a:r>
            <a:r>
              <a:rPr spc="-10" dirty="0"/>
              <a:t>образовательным</a:t>
            </a:r>
            <a:r>
              <a:rPr spc="-40" dirty="0"/>
              <a:t> </a:t>
            </a:r>
            <a:r>
              <a:rPr spc="-10" dirty="0"/>
              <a:t>областям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07719" y="3106292"/>
            <a:ext cx="953769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36195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latin typeface="Times New Roman"/>
                <a:cs typeface="Times New Roman"/>
              </a:rPr>
              <a:t>Речевое </a:t>
            </a:r>
            <a:r>
              <a:rPr sz="1800" b="1" spc="-20" dirty="0">
                <a:latin typeface="Times New Roman"/>
                <a:cs typeface="Times New Roman"/>
              </a:rPr>
              <a:t>развитие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081529" y="3553155"/>
            <a:ext cx="168719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latin typeface="Times New Roman"/>
                <a:cs typeface="Times New Roman"/>
              </a:rPr>
              <a:t>Познавательное</a:t>
            </a:r>
            <a:endParaRPr sz="1800">
              <a:latin typeface="Times New Roman"/>
              <a:cs typeface="Times New Roman"/>
            </a:endParaRPr>
          </a:p>
          <a:p>
            <a:pPr marL="5080" algn="ctr">
              <a:lnSpc>
                <a:spcPct val="100000"/>
              </a:lnSpc>
              <a:spcBef>
                <a:spcPts val="5"/>
              </a:spcBef>
            </a:pPr>
            <a:r>
              <a:rPr sz="1800" b="1" spc="-10" dirty="0">
                <a:latin typeface="Times New Roman"/>
                <a:cs typeface="Times New Roman"/>
              </a:rPr>
              <a:t>развитие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890264" y="2967609"/>
            <a:ext cx="1654175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100"/>
              </a:spcBef>
            </a:pPr>
            <a:r>
              <a:rPr sz="1800" b="1" spc="-35" dirty="0">
                <a:latin typeface="Times New Roman"/>
                <a:cs typeface="Times New Roman"/>
              </a:rPr>
              <a:t>Художественно- </a:t>
            </a:r>
            <a:r>
              <a:rPr sz="1800" b="1" spc="-10" dirty="0">
                <a:latin typeface="Times New Roman"/>
                <a:cs typeface="Times New Roman"/>
              </a:rPr>
              <a:t>эстетическое развитие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665978" y="3579317"/>
            <a:ext cx="1248410" cy="5753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latin typeface="Times New Roman"/>
                <a:cs typeface="Times New Roman"/>
              </a:rPr>
              <a:t>Физическое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1800" b="1" spc="-10" dirty="0">
                <a:latin typeface="Times New Roman"/>
                <a:cs typeface="Times New Roman"/>
              </a:rPr>
              <a:t>развитие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972681" y="2979546"/>
            <a:ext cx="1901825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3810" algn="ctr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latin typeface="Times New Roman"/>
                <a:cs typeface="Times New Roman"/>
              </a:rPr>
              <a:t>Социально- </a:t>
            </a:r>
            <a:r>
              <a:rPr sz="1800" b="1" spc="-20" dirty="0">
                <a:latin typeface="Times New Roman"/>
                <a:cs typeface="Times New Roman"/>
              </a:rPr>
              <a:t>коммуникативное </a:t>
            </a:r>
            <a:r>
              <a:rPr sz="1800" b="1" spc="-10" dirty="0">
                <a:latin typeface="Times New Roman"/>
                <a:cs typeface="Times New Roman"/>
              </a:rPr>
              <a:t>развитие</a:t>
            </a:r>
            <a:endParaRPr sz="1800">
              <a:latin typeface="Times New Roman"/>
              <a:cs typeface="Times New Roman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2125979" y="2125979"/>
            <a:ext cx="5398770" cy="4122420"/>
            <a:chOff x="2125979" y="2125979"/>
            <a:chExt cx="5398770" cy="4122420"/>
          </a:xfrm>
        </p:grpSpPr>
        <p:sp>
          <p:nvSpPr>
            <p:cNvPr id="10" name="object 10"/>
            <p:cNvSpPr/>
            <p:nvPr/>
          </p:nvSpPr>
          <p:spPr>
            <a:xfrm>
              <a:off x="2125980" y="2125979"/>
              <a:ext cx="5398770" cy="1279525"/>
            </a:xfrm>
            <a:custGeom>
              <a:avLst/>
              <a:gdLst/>
              <a:ahLst/>
              <a:cxnLst/>
              <a:rect l="l" t="t" r="r" b="b"/>
              <a:pathLst>
                <a:path w="5398770" h="1279525">
                  <a:moveTo>
                    <a:pt x="5398389" y="829056"/>
                  </a:moveTo>
                  <a:lnTo>
                    <a:pt x="5331333" y="756031"/>
                  </a:lnTo>
                  <a:lnTo>
                    <a:pt x="5328920" y="753491"/>
                  </a:lnTo>
                  <a:lnTo>
                    <a:pt x="5324983" y="753237"/>
                  </a:lnTo>
                  <a:lnTo>
                    <a:pt x="5322316" y="755650"/>
                  </a:lnTo>
                  <a:lnTo>
                    <a:pt x="5319776" y="758063"/>
                  </a:lnTo>
                  <a:lnTo>
                    <a:pt x="5319649" y="762000"/>
                  </a:lnTo>
                  <a:lnTo>
                    <a:pt x="5321935" y="764667"/>
                  </a:lnTo>
                  <a:lnTo>
                    <a:pt x="5365737" y="812292"/>
                  </a:lnTo>
                  <a:lnTo>
                    <a:pt x="2735961" y="0"/>
                  </a:lnTo>
                  <a:lnTo>
                    <a:pt x="2735173" y="2476"/>
                  </a:lnTo>
                  <a:lnTo>
                    <a:pt x="2734437" y="0"/>
                  </a:lnTo>
                  <a:lnTo>
                    <a:pt x="32664" y="812507"/>
                  </a:lnTo>
                  <a:lnTo>
                    <a:pt x="76835" y="765175"/>
                  </a:lnTo>
                  <a:lnTo>
                    <a:pt x="79248" y="762635"/>
                  </a:lnTo>
                  <a:lnTo>
                    <a:pt x="79121" y="758571"/>
                  </a:lnTo>
                  <a:lnTo>
                    <a:pt x="74053" y="753999"/>
                  </a:lnTo>
                  <a:lnTo>
                    <a:pt x="69977" y="753999"/>
                  </a:lnTo>
                  <a:lnTo>
                    <a:pt x="67564" y="756539"/>
                  </a:lnTo>
                  <a:lnTo>
                    <a:pt x="0" y="829056"/>
                  </a:lnTo>
                  <a:lnTo>
                    <a:pt x="96266" y="852170"/>
                  </a:lnTo>
                  <a:lnTo>
                    <a:pt x="99695" y="852932"/>
                  </a:lnTo>
                  <a:lnTo>
                    <a:pt x="103124" y="850900"/>
                  </a:lnTo>
                  <a:lnTo>
                    <a:pt x="104013" y="847471"/>
                  </a:lnTo>
                  <a:lnTo>
                    <a:pt x="104775" y="844042"/>
                  </a:lnTo>
                  <a:lnTo>
                    <a:pt x="102743" y="840613"/>
                  </a:lnTo>
                  <a:lnTo>
                    <a:pt x="99314" y="839851"/>
                  </a:lnTo>
                  <a:lnTo>
                    <a:pt x="64541" y="831469"/>
                  </a:lnTo>
                  <a:lnTo>
                    <a:pt x="36334" y="824674"/>
                  </a:lnTo>
                  <a:lnTo>
                    <a:pt x="13716" y="831469"/>
                  </a:lnTo>
                  <a:lnTo>
                    <a:pt x="19621" y="829691"/>
                  </a:lnTo>
                  <a:lnTo>
                    <a:pt x="36334" y="824674"/>
                  </a:lnTo>
                  <a:lnTo>
                    <a:pt x="2702966" y="22771"/>
                  </a:lnTo>
                  <a:lnTo>
                    <a:pt x="1103693" y="1252016"/>
                  </a:lnTo>
                  <a:lnTo>
                    <a:pt x="1128141" y="1192022"/>
                  </a:lnTo>
                  <a:lnTo>
                    <a:pt x="1129525" y="1188720"/>
                  </a:lnTo>
                  <a:lnTo>
                    <a:pt x="1127874" y="1185037"/>
                  </a:lnTo>
                  <a:lnTo>
                    <a:pt x="1124712" y="1183767"/>
                  </a:lnTo>
                  <a:lnTo>
                    <a:pt x="1121410" y="1182370"/>
                  </a:lnTo>
                  <a:lnTo>
                    <a:pt x="1117727" y="1184021"/>
                  </a:lnTo>
                  <a:lnTo>
                    <a:pt x="1116457" y="1187196"/>
                  </a:lnTo>
                  <a:lnTo>
                    <a:pt x="1078992" y="1279017"/>
                  </a:lnTo>
                  <a:lnTo>
                    <a:pt x="1099832" y="1276350"/>
                  </a:lnTo>
                  <a:lnTo>
                    <a:pt x="1177290" y="1266444"/>
                  </a:lnTo>
                  <a:lnTo>
                    <a:pt x="1180719" y="1265936"/>
                  </a:lnTo>
                  <a:lnTo>
                    <a:pt x="1183259" y="1262761"/>
                  </a:lnTo>
                  <a:lnTo>
                    <a:pt x="1182738" y="1259332"/>
                  </a:lnTo>
                  <a:lnTo>
                    <a:pt x="1182370" y="1255776"/>
                  </a:lnTo>
                  <a:lnTo>
                    <a:pt x="1179195" y="1253363"/>
                  </a:lnTo>
                  <a:lnTo>
                    <a:pt x="1175639" y="1253744"/>
                  </a:lnTo>
                  <a:lnTo>
                    <a:pt x="1111453" y="1262037"/>
                  </a:lnTo>
                  <a:lnTo>
                    <a:pt x="2727706" y="19875"/>
                  </a:lnTo>
                  <a:lnTo>
                    <a:pt x="2727706" y="781253"/>
                  </a:lnTo>
                  <a:lnTo>
                    <a:pt x="2693289" y="722249"/>
                  </a:lnTo>
                  <a:lnTo>
                    <a:pt x="2689479" y="721233"/>
                  </a:lnTo>
                  <a:lnTo>
                    <a:pt x="2683383" y="724789"/>
                  </a:lnTo>
                  <a:lnTo>
                    <a:pt x="2682367" y="728726"/>
                  </a:lnTo>
                  <a:lnTo>
                    <a:pt x="2684145" y="731647"/>
                  </a:lnTo>
                  <a:lnTo>
                    <a:pt x="2734056" y="817372"/>
                  </a:lnTo>
                  <a:lnTo>
                    <a:pt x="2741447" y="804672"/>
                  </a:lnTo>
                  <a:lnTo>
                    <a:pt x="2783967" y="731647"/>
                  </a:lnTo>
                  <a:lnTo>
                    <a:pt x="2785745" y="728726"/>
                  </a:lnTo>
                  <a:lnTo>
                    <a:pt x="2784729" y="724789"/>
                  </a:lnTo>
                  <a:lnTo>
                    <a:pt x="2778633" y="721233"/>
                  </a:lnTo>
                  <a:lnTo>
                    <a:pt x="2774823" y="722249"/>
                  </a:lnTo>
                  <a:lnTo>
                    <a:pt x="2740406" y="781253"/>
                  </a:lnTo>
                  <a:lnTo>
                    <a:pt x="2740406" y="20726"/>
                  </a:lnTo>
                  <a:lnTo>
                    <a:pt x="3927691" y="1139888"/>
                  </a:lnTo>
                  <a:lnTo>
                    <a:pt x="3861181" y="1124458"/>
                  </a:lnTo>
                  <a:lnTo>
                    <a:pt x="3857752" y="1126617"/>
                  </a:lnTo>
                  <a:lnTo>
                    <a:pt x="3856863" y="1130046"/>
                  </a:lnTo>
                  <a:lnTo>
                    <a:pt x="3856101" y="1133348"/>
                  </a:lnTo>
                  <a:lnTo>
                    <a:pt x="3858260" y="1136777"/>
                  </a:lnTo>
                  <a:lnTo>
                    <a:pt x="3861689" y="1137666"/>
                  </a:lnTo>
                  <a:lnTo>
                    <a:pt x="3958209" y="1160018"/>
                  </a:lnTo>
                  <a:lnTo>
                    <a:pt x="3957002" y="1155954"/>
                  </a:lnTo>
                  <a:lnTo>
                    <a:pt x="3930205" y="1065149"/>
                  </a:lnTo>
                  <a:lnTo>
                    <a:pt x="3929126" y="1061593"/>
                  </a:lnTo>
                  <a:lnTo>
                    <a:pt x="3925697" y="1059688"/>
                  </a:lnTo>
                  <a:lnTo>
                    <a:pt x="3922268" y="1060577"/>
                  </a:lnTo>
                  <a:lnTo>
                    <a:pt x="3918966" y="1061593"/>
                  </a:lnTo>
                  <a:lnTo>
                    <a:pt x="3917061" y="1065149"/>
                  </a:lnTo>
                  <a:lnTo>
                    <a:pt x="3917950" y="1068578"/>
                  </a:lnTo>
                  <a:lnTo>
                    <a:pt x="3936276" y="1130579"/>
                  </a:lnTo>
                  <a:lnTo>
                    <a:pt x="2758236" y="20256"/>
                  </a:lnTo>
                  <a:lnTo>
                    <a:pt x="5362156" y="824433"/>
                  </a:lnTo>
                  <a:lnTo>
                    <a:pt x="5295519" y="839851"/>
                  </a:lnTo>
                  <a:lnTo>
                    <a:pt x="5293487" y="843280"/>
                  </a:lnTo>
                  <a:lnTo>
                    <a:pt x="5295011" y="850138"/>
                  </a:lnTo>
                  <a:lnTo>
                    <a:pt x="5298440" y="852297"/>
                  </a:lnTo>
                  <a:lnTo>
                    <a:pt x="5301869" y="851408"/>
                  </a:lnTo>
                  <a:lnTo>
                    <a:pt x="5388508" y="831342"/>
                  </a:lnTo>
                  <a:lnTo>
                    <a:pt x="5398389" y="829056"/>
                  </a:lnTo>
                  <a:close/>
                </a:path>
              </a:pathLst>
            </a:custGeom>
            <a:solidFill>
              <a:srgbClr val="497D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310127" y="4172711"/>
              <a:ext cx="3075431" cy="2075688"/>
            </a:xfrm>
            <a:prstGeom prst="rect">
              <a:avLst/>
            </a:prstGeom>
          </p:spPr>
        </p:pic>
      </p:grpSp>
      <p:sp>
        <p:nvSpPr>
          <p:cNvPr id="12" name="object 12"/>
          <p:cNvSpPr txBox="1"/>
          <p:nvPr/>
        </p:nvSpPr>
        <p:spPr>
          <a:xfrm>
            <a:off x="2379091" y="5979058"/>
            <a:ext cx="5554345" cy="6648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indent="30480">
              <a:lnSpc>
                <a:spcPct val="100000"/>
              </a:lnSpc>
              <a:spcBef>
                <a:spcPts val="90"/>
              </a:spcBef>
            </a:pPr>
            <a:r>
              <a:rPr sz="1400" b="1" spc="-10" dirty="0">
                <a:latin typeface="Times New Roman"/>
                <a:cs typeface="Times New Roman"/>
              </a:rPr>
              <a:t>Программа</a:t>
            </a:r>
            <a:r>
              <a:rPr sz="1400" b="1" spc="-3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реализуется</a:t>
            </a:r>
            <a:r>
              <a:rPr sz="1400" b="1" spc="-2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в</a:t>
            </a:r>
            <a:r>
              <a:rPr sz="1400" b="1" spc="-6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течение</a:t>
            </a:r>
            <a:r>
              <a:rPr sz="1400" b="1" spc="-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всего</a:t>
            </a:r>
            <a:r>
              <a:rPr sz="1400" b="1" spc="-70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периода</a:t>
            </a:r>
            <a:r>
              <a:rPr sz="1400" b="1" spc="2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пребывания</a:t>
            </a:r>
            <a:r>
              <a:rPr sz="1400" b="1" spc="2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детей.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400" b="1" dirty="0">
                <a:latin typeface="Times New Roman"/>
                <a:cs typeface="Times New Roman"/>
              </a:rPr>
              <a:t>В</a:t>
            </a:r>
            <a:r>
              <a:rPr sz="1400" b="1" spc="-3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детский</a:t>
            </a:r>
            <a:r>
              <a:rPr sz="1400" b="1" spc="2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сад</a:t>
            </a:r>
            <a:r>
              <a:rPr sz="1400" b="1" spc="-2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принимаются</a:t>
            </a:r>
            <a:r>
              <a:rPr sz="1400" b="1" spc="7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дети</a:t>
            </a:r>
            <a:r>
              <a:rPr sz="1400" b="1" spc="-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с</a:t>
            </a:r>
            <a:r>
              <a:rPr sz="1400" b="1" spc="-3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1</a:t>
            </a:r>
            <a:r>
              <a:rPr sz="1400" b="1" spc="-40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года</a:t>
            </a:r>
            <a:r>
              <a:rPr sz="1400" b="1" spc="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6</a:t>
            </a:r>
            <a:r>
              <a:rPr sz="1400" b="1" spc="-3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месяцев</a:t>
            </a:r>
            <a:r>
              <a:rPr sz="1400" b="1" spc="-1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до</a:t>
            </a:r>
            <a:r>
              <a:rPr sz="1400" b="1" spc="-20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прекращения</a:t>
            </a:r>
            <a:endParaRPr sz="1400">
              <a:latin typeface="Times New Roman"/>
              <a:cs typeface="Times New Roman"/>
            </a:endParaRPr>
          </a:p>
          <a:p>
            <a:pPr marL="1365885">
              <a:lnSpc>
                <a:spcPct val="100000"/>
              </a:lnSpc>
              <a:spcBef>
                <a:spcPts val="5"/>
              </a:spcBef>
            </a:pPr>
            <a:r>
              <a:rPr sz="1400" b="1" spc="-10" dirty="0">
                <a:latin typeface="Times New Roman"/>
                <a:cs typeface="Times New Roman"/>
              </a:rPr>
              <a:t>образовательных</a:t>
            </a:r>
            <a:r>
              <a:rPr sz="1400" b="1" spc="-4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отношений.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064752" cy="6851901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24888" y="1293367"/>
            <a:ext cx="600964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2400">
              <a:lnSpc>
                <a:spcPct val="100000"/>
              </a:lnSpc>
              <a:spcBef>
                <a:spcPts val="100"/>
              </a:spcBef>
            </a:pPr>
            <a:r>
              <a:rPr dirty="0"/>
              <a:t>Важнейшим</a:t>
            </a:r>
            <a:r>
              <a:rPr spc="-50" dirty="0"/>
              <a:t> </a:t>
            </a:r>
            <a:r>
              <a:rPr spc="-10" dirty="0"/>
              <a:t>условием</a:t>
            </a:r>
            <a:r>
              <a:rPr spc="-60" dirty="0"/>
              <a:t> </a:t>
            </a:r>
            <a:r>
              <a:rPr spc="-10" dirty="0"/>
              <a:t>обеспечения</a:t>
            </a:r>
            <a:r>
              <a:rPr spc="-35" dirty="0"/>
              <a:t> </a:t>
            </a:r>
            <a:r>
              <a:rPr spc="-10" dirty="0"/>
              <a:t>целостного</a:t>
            </a:r>
            <a:r>
              <a:rPr spc="-55" dirty="0"/>
              <a:t> </a:t>
            </a:r>
            <a:r>
              <a:rPr spc="-10" dirty="0"/>
              <a:t>развития</a:t>
            </a:r>
          </a:p>
          <a:p>
            <a:pPr marL="12700">
              <a:lnSpc>
                <a:spcPct val="100000"/>
              </a:lnSpc>
            </a:pPr>
            <a:r>
              <a:rPr dirty="0"/>
              <a:t>личности</a:t>
            </a:r>
            <a:r>
              <a:rPr spc="-45" dirty="0"/>
              <a:t> </a:t>
            </a:r>
            <a:r>
              <a:rPr dirty="0"/>
              <a:t>ребенка</a:t>
            </a:r>
            <a:r>
              <a:rPr spc="-85" dirty="0"/>
              <a:t> </a:t>
            </a:r>
            <a:r>
              <a:rPr dirty="0"/>
              <a:t>является</a:t>
            </a:r>
            <a:r>
              <a:rPr spc="-85" dirty="0"/>
              <a:t> </a:t>
            </a:r>
            <a:r>
              <a:rPr dirty="0"/>
              <a:t>развитие</a:t>
            </a:r>
            <a:r>
              <a:rPr spc="-75" dirty="0"/>
              <a:t> </a:t>
            </a:r>
            <a:r>
              <a:rPr spc="-10" dirty="0"/>
              <a:t>конструктивного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118108" y="1769346"/>
            <a:ext cx="7328534" cy="464248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82880" algn="ctr">
              <a:lnSpc>
                <a:spcPct val="100000"/>
              </a:lnSpc>
              <a:spcBef>
                <a:spcPts val="675"/>
              </a:spcBef>
            </a:pPr>
            <a:r>
              <a:rPr sz="1800" b="1" spc="-10" dirty="0">
                <a:latin typeface="Times New Roman"/>
                <a:cs typeface="Times New Roman"/>
              </a:rPr>
              <a:t>взаимодействия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с</a:t>
            </a:r>
            <a:r>
              <a:rPr sz="1800" b="1" spc="-6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семьей</a:t>
            </a:r>
            <a:r>
              <a:rPr sz="1800" b="1" spc="-5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включающее:</a:t>
            </a:r>
            <a:endParaRPr sz="1800">
              <a:latin typeface="Times New Roman"/>
              <a:cs typeface="Times New Roman"/>
            </a:endParaRPr>
          </a:p>
          <a:p>
            <a:pPr marL="12700" marR="266700" indent="450850">
              <a:lnSpc>
                <a:spcPct val="115900"/>
              </a:lnSpc>
              <a:spcBef>
                <a:spcPts val="165"/>
              </a:spcBef>
            </a:pPr>
            <a:r>
              <a:rPr sz="1400" b="1" spc="-10" dirty="0">
                <a:latin typeface="Times New Roman"/>
                <a:cs typeface="Times New Roman"/>
              </a:rPr>
              <a:t>ознакомление</a:t>
            </a:r>
            <a:r>
              <a:rPr sz="1400" b="1" spc="2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родителей</a:t>
            </a:r>
            <a:r>
              <a:rPr sz="1400" b="1" dirty="0">
                <a:latin typeface="Times New Roman"/>
                <a:cs typeface="Times New Roman"/>
              </a:rPr>
              <a:t> с</a:t>
            </a:r>
            <a:r>
              <a:rPr sz="1400" b="1" spc="-90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результатами</a:t>
            </a:r>
            <a:r>
              <a:rPr sz="1400" b="1" spc="-20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работы</a:t>
            </a:r>
            <a:r>
              <a:rPr sz="1400" b="1" spc="-40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ДОУ</a:t>
            </a:r>
            <a:r>
              <a:rPr sz="1400" b="1" spc="-6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на</a:t>
            </a:r>
            <a:r>
              <a:rPr sz="1400" b="1" spc="-7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общих</a:t>
            </a:r>
            <a:r>
              <a:rPr sz="1400" b="1" spc="3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родительских собраниях,</a:t>
            </a:r>
            <a:r>
              <a:rPr sz="1400" b="1" spc="5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мастер</a:t>
            </a:r>
            <a:r>
              <a:rPr sz="1400" b="1" spc="-6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–</a:t>
            </a:r>
            <a:r>
              <a:rPr sz="1400" b="1" spc="-5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классах,</a:t>
            </a:r>
            <a:r>
              <a:rPr sz="1400" b="1" spc="-2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на</a:t>
            </a:r>
            <a:r>
              <a:rPr sz="1400" b="1" spc="-4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заседаниях</a:t>
            </a:r>
            <a:r>
              <a:rPr sz="1400" b="1" spc="2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родительских</a:t>
            </a:r>
            <a:r>
              <a:rPr sz="1400" b="1" spc="3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клубов,</a:t>
            </a:r>
            <a:r>
              <a:rPr sz="1400" b="1" spc="270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творческих</a:t>
            </a:r>
            <a:r>
              <a:rPr sz="1400" b="1" spc="-2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вечерах;</a:t>
            </a:r>
            <a:endParaRPr sz="1400">
              <a:latin typeface="Times New Roman"/>
              <a:cs typeface="Times New Roman"/>
            </a:endParaRPr>
          </a:p>
          <a:p>
            <a:pPr marL="463550">
              <a:lnSpc>
                <a:spcPct val="100000"/>
              </a:lnSpc>
              <a:spcBef>
                <a:spcPts val="240"/>
              </a:spcBef>
            </a:pPr>
            <a:r>
              <a:rPr sz="1400" b="1" spc="-10" dirty="0">
                <a:latin typeface="Times New Roman"/>
                <a:cs typeface="Times New Roman"/>
              </a:rPr>
              <a:t>ознакомление</a:t>
            </a:r>
            <a:r>
              <a:rPr sz="1400" b="1" spc="-20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родителей</a:t>
            </a:r>
            <a:r>
              <a:rPr sz="1400" b="1" spc="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с</a:t>
            </a:r>
            <a:r>
              <a:rPr sz="1400" b="1" spc="-6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содержанием</a:t>
            </a:r>
            <a:r>
              <a:rPr sz="1400" b="1" spc="2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работы</a:t>
            </a:r>
            <a:r>
              <a:rPr sz="1400" b="1" spc="-25" dirty="0">
                <a:latin typeface="Times New Roman"/>
                <a:cs typeface="Times New Roman"/>
              </a:rPr>
              <a:t> </a:t>
            </a:r>
            <a:r>
              <a:rPr sz="1400" b="1" spc="-80" dirty="0">
                <a:latin typeface="Times New Roman"/>
                <a:cs typeface="Times New Roman"/>
              </a:rPr>
              <a:t>ДОУ,</a:t>
            </a:r>
            <a:r>
              <a:rPr sz="1400" b="1" spc="-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направленной</a:t>
            </a:r>
            <a:r>
              <a:rPr sz="1400" b="1" spc="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на</a:t>
            </a:r>
            <a:r>
              <a:rPr sz="1400" b="1" spc="-7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физическое,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65"/>
              </a:spcBef>
            </a:pPr>
            <a:r>
              <a:rPr sz="1400" b="1" spc="-10" dirty="0">
                <a:latin typeface="Times New Roman"/>
                <a:cs typeface="Times New Roman"/>
              </a:rPr>
              <a:t>психическое</a:t>
            </a:r>
            <a:r>
              <a:rPr sz="1400" b="1" spc="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и</a:t>
            </a:r>
            <a:r>
              <a:rPr sz="1400" b="1" spc="-8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социальное</a:t>
            </a:r>
            <a:r>
              <a:rPr sz="1400" b="1" spc="28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развитие</a:t>
            </a:r>
            <a:r>
              <a:rPr sz="1400" b="1" spc="-2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ребенка</a:t>
            </a:r>
            <a:r>
              <a:rPr sz="1400" b="1" spc="-2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участие</a:t>
            </a:r>
            <a:r>
              <a:rPr sz="1400" b="1" spc="-4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в</a:t>
            </a:r>
            <a:r>
              <a:rPr sz="1400" b="1" spc="-9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составлении</a:t>
            </a:r>
            <a:r>
              <a:rPr sz="1400" b="1" spc="-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планов;</a:t>
            </a:r>
            <a:endParaRPr sz="1400">
              <a:latin typeface="Times New Roman"/>
              <a:cs typeface="Times New Roman"/>
            </a:endParaRPr>
          </a:p>
          <a:p>
            <a:pPr marL="12700" marR="826769" indent="450850">
              <a:lnSpc>
                <a:spcPts val="1939"/>
              </a:lnSpc>
              <a:spcBef>
                <a:spcPts val="90"/>
              </a:spcBef>
            </a:pPr>
            <a:r>
              <a:rPr sz="1400" b="1" spc="-10" dirty="0">
                <a:latin typeface="Times New Roman"/>
                <a:cs typeface="Times New Roman"/>
              </a:rPr>
              <a:t>целенаправленную</a:t>
            </a:r>
            <a:r>
              <a:rPr sz="1400" b="1" spc="40" dirty="0">
                <a:latin typeface="Times New Roman"/>
                <a:cs typeface="Times New Roman"/>
              </a:rPr>
              <a:t> </a:t>
            </a:r>
            <a:r>
              <a:rPr sz="1400" b="1" spc="-30" dirty="0">
                <a:latin typeface="Times New Roman"/>
                <a:cs typeface="Times New Roman"/>
              </a:rPr>
              <a:t>работу,</a:t>
            </a:r>
            <a:r>
              <a:rPr sz="1400" b="1" spc="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пропагандирующую</a:t>
            </a:r>
            <a:r>
              <a:rPr sz="1400" b="1" spc="40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общественное</a:t>
            </a:r>
            <a:r>
              <a:rPr sz="1400" b="1" spc="2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дошкольное воспитание</a:t>
            </a:r>
            <a:r>
              <a:rPr sz="1400" b="1" spc="6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в</a:t>
            </a:r>
            <a:r>
              <a:rPr sz="1400" b="1" spc="-6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его</a:t>
            </a:r>
            <a:r>
              <a:rPr sz="1400" b="1" spc="-4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разных</a:t>
            </a:r>
            <a:r>
              <a:rPr sz="1400" b="1" spc="-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формах;</a:t>
            </a:r>
            <a:endParaRPr sz="1400">
              <a:latin typeface="Times New Roman"/>
              <a:cs typeface="Times New Roman"/>
            </a:endParaRPr>
          </a:p>
          <a:p>
            <a:pPr marL="463550">
              <a:lnSpc>
                <a:spcPct val="100000"/>
              </a:lnSpc>
              <a:spcBef>
                <a:spcPts val="135"/>
              </a:spcBef>
            </a:pPr>
            <a:r>
              <a:rPr sz="1400" b="1" spc="-10" dirty="0">
                <a:latin typeface="Times New Roman"/>
                <a:cs typeface="Times New Roman"/>
              </a:rPr>
              <a:t>обучение конкретным</a:t>
            </a:r>
            <a:r>
              <a:rPr sz="1400" b="1" spc="30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приемам</a:t>
            </a:r>
            <a:r>
              <a:rPr sz="1400" b="1" spc="-4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и</a:t>
            </a:r>
            <a:r>
              <a:rPr sz="1400" b="1" spc="-4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методам</a:t>
            </a:r>
            <a:r>
              <a:rPr sz="1400" b="1" spc="-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воспитания</a:t>
            </a:r>
            <a:r>
              <a:rPr sz="1400" b="1" spc="1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и</a:t>
            </a:r>
            <a:r>
              <a:rPr sz="1400" b="1" spc="-4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развития</a:t>
            </a:r>
            <a:r>
              <a:rPr sz="1400" b="1" spc="5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ребенка</a:t>
            </a:r>
            <a:r>
              <a:rPr sz="1400" b="1" spc="-1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в</a:t>
            </a:r>
            <a:r>
              <a:rPr sz="1400" b="1" spc="-6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разных</a:t>
            </a:r>
            <a:endParaRPr sz="1400">
              <a:latin typeface="Times New Roman"/>
              <a:cs typeface="Times New Roman"/>
            </a:endParaRPr>
          </a:p>
          <a:p>
            <a:pPr marL="12700" marR="1038860">
              <a:lnSpc>
                <a:spcPct val="114300"/>
              </a:lnSpc>
              <a:spcBef>
                <a:spcPts val="30"/>
              </a:spcBef>
            </a:pPr>
            <a:r>
              <a:rPr sz="1400" b="1" dirty="0">
                <a:latin typeface="Times New Roman"/>
                <a:cs typeface="Times New Roman"/>
              </a:rPr>
              <a:t>видах</a:t>
            </a:r>
            <a:r>
              <a:rPr sz="1400" b="1" spc="-2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детской</a:t>
            </a:r>
            <a:r>
              <a:rPr sz="1400" b="1" spc="1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деятельности</a:t>
            </a:r>
            <a:r>
              <a:rPr sz="1400" b="1" spc="1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на</a:t>
            </a:r>
            <a:r>
              <a:rPr sz="1400" b="1" spc="-40" dirty="0">
                <a:latin typeface="Times New Roman"/>
                <a:cs typeface="Times New Roman"/>
              </a:rPr>
              <a:t> </a:t>
            </a:r>
            <a:r>
              <a:rPr sz="1400" b="1" spc="-20" dirty="0">
                <a:latin typeface="Times New Roman"/>
                <a:cs typeface="Times New Roman"/>
              </a:rPr>
              <a:t>семинарах-</a:t>
            </a:r>
            <a:r>
              <a:rPr sz="1400" b="1" dirty="0">
                <a:latin typeface="Times New Roman"/>
                <a:cs typeface="Times New Roman"/>
              </a:rPr>
              <a:t>практикумах,</a:t>
            </a:r>
            <a:r>
              <a:rPr sz="1400" b="1" spc="4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и</a:t>
            </a:r>
            <a:r>
              <a:rPr sz="1400" b="1" spc="-4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открытых</a:t>
            </a:r>
            <a:r>
              <a:rPr sz="1400" b="1" spc="20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показах образовательной</a:t>
            </a:r>
            <a:r>
              <a:rPr sz="1400" b="1" spc="-30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деятельности;</a:t>
            </a:r>
            <a:endParaRPr sz="1400">
              <a:latin typeface="Times New Roman"/>
              <a:cs typeface="Times New Roman"/>
            </a:endParaRPr>
          </a:p>
          <a:p>
            <a:pPr marL="12700" marR="86360" indent="450850">
              <a:lnSpc>
                <a:spcPct val="115100"/>
              </a:lnSpc>
              <a:spcBef>
                <a:spcPts val="10"/>
              </a:spcBef>
            </a:pPr>
            <a:r>
              <a:rPr sz="1400" b="1" spc="-10" dirty="0">
                <a:latin typeface="Times New Roman"/>
                <a:cs typeface="Times New Roman"/>
              </a:rPr>
              <a:t>традиционной</a:t>
            </a:r>
            <a:r>
              <a:rPr sz="1400" b="1" spc="3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формой,</a:t>
            </a:r>
            <a:r>
              <a:rPr sz="1400" b="1" spc="1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так</a:t>
            </a:r>
            <a:r>
              <a:rPr sz="1400" b="1" spc="-5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же</a:t>
            </a:r>
            <a:r>
              <a:rPr sz="1400" b="1" spc="-5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является </a:t>
            </a:r>
            <a:r>
              <a:rPr sz="1400" b="1" spc="-10" dirty="0">
                <a:latin typeface="Times New Roman"/>
                <a:cs typeface="Times New Roman"/>
              </a:rPr>
              <a:t>дистанционный</a:t>
            </a:r>
            <a:r>
              <a:rPr sz="1400" b="1" spc="1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форматпроведения</a:t>
            </a:r>
            <a:r>
              <a:rPr sz="1400" b="1" spc="3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онлайн взаимодействия</a:t>
            </a:r>
            <a:r>
              <a:rPr sz="1400" b="1" spc="1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с</a:t>
            </a:r>
            <a:r>
              <a:rPr sz="1400" b="1" spc="-70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родителями</a:t>
            </a:r>
            <a:r>
              <a:rPr sz="1400" b="1" spc="1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при</a:t>
            </a:r>
            <a:r>
              <a:rPr sz="1400" b="1" spc="-6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помощи</a:t>
            </a:r>
            <a:r>
              <a:rPr sz="1400" b="1" spc="-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различных</a:t>
            </a:r>
            <a:r>
              <a:rPr sz="1400" b="1" spc="-2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онлайн</a:t>
            </a:r>
            <a:r>
              <a:rPr sz="1400" b="1" spc="-50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платформ,</a:t>
            </a:r>
            <a:r>
              <a:rPr sz="1400" b="1" spc="-2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мессенджеров </a:t>
            </a:r>
            <a:r>
              <a:rPr sz="1400" b="1" dirty="0">
                <a:latin typeface="Times New Roman"/>
                <a:cs typeface="Times New Roman"/>
              </a:rPr>
              <a:t>для</a:t>
            </a:r>
            <a:r>
              <a:rPr sz="1400" b="1" spc="-7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общения</a:t>
            </a:r>
            <a:r>
              <a:rPr sz="1400" b="1" spc="1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и</a:t>
            </a:r>
            <a:r>
              <a:rPr sz="1400" b="1" spc="-7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обмена</a:t>
            </a:r>
            <a:r>
              <a:rPr sz="1400" b="1" spc="-4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сообщениями.</a:t>
            </a:r>
            <a:endParaRPr sz="1400">
              <a:latin typeface="Times New Roman"/>
              <a:cs typeface="Times New Roman"/>
            </a:endParaRPr>
          </a:p>
          <a:p>
            <a:pPr marL="12700" marR="5080" indent="450850">
              <a:lnSpc>
                <a:spcPct val="100000"/>
              </a:lnSpc>
              <a:spcBef>
                <a:spcPts val="145"/>
              </a:spcBef>
            </a:pPr>
            <a:r>
              <a:rPr sz="1400" b="1" spc="-10" dirty="0">
                <a:latin typeface="Times New Roman"/>
                <a:cs typeface="Times New Roman"/>
              </a:rPr>
              <a:t>Информация</a:t>
            </a:r>
            <a:r>
              <a:rPr sz="1400" b="1" spc="1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от </a:t>
            </a:r>
            <a:r>
              <a:rPr sz="1400" b="1" spc="-10" dirty="0">
                <a:latin typeface="Times New Roman"/>
                <a:cs typeface="Times New Roman"/>
              </a:rPr>
              <a:t>администрации</a:t>
            </a:r>
            <a:r>
              <a:rPr sz="1400" b="1" spc="4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детского</a:t>
            </a:r>
            <a:r>
              <a:rPr sz="1400" b="1" spc="3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сада</a:t>
            </a:r>
            <a:r>
              <a:rPr sz="1400" b="1" spc="-1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регулярно</a:t>
            </a:r>
            <a:r>
              <a:rPr sz="1400" b="1" spc="10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обновляется</a:t>
            </a:r>
            <a:r>
              <a:rPr sz="1400" b="1" spc="60" dirty="0">
                <a:latin typeface="Times New Roman"/>
                <a:cs typeface="Times New Roman"/>
              </a:rPr>
              <a:t> </a:t>
            </a:r>
            <a:r>
              <a:rPr sz="1400" b="1" spc="-20" dirty="0">
                <a:latin typeface="Times New Roman"/>
                <a:cs typeface="Times New Roman"/>
              </a:rPr>
              <a:t>на</a:t>
            </a:r>
            <a:r>
              <a:rPr sz="1400" b="1" spc="-70" dirty="0">
                <a:latin typeface="Times New Roman"/>
                <a:cs typeface="Times New Roman"/>
              </a:rPr>
              <a:t> </a:t>
            </a:r>
            <a:r>
              <a:rPr sz="1400" b="1" spc="-20" dirty="0">
                <a:latin typeface="Times New Roman"/>
                <a:cs typeface="Times New Roman"/>
              </a:rPr>
              <a:t>стенде</a:t>
            </a:r>
            <a:r>
              <a:rPr sz="1400" b="1" spc="-6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и</a:t>
            </a:r>
            <a:r>
              <a:rPr sz="1400" b="1" spc="280" dirty="0">
                <a:latin typeface="Times New Roman"/>
                <a:cs typeface="Times New Roman"/>
              </a:rPr>
              <a:t> </a:t>
            </a:r>
            <a:r>
              <a:rPr sz="1400" b="1" spc="-25" dirty="0">
                <a:latin typeface="Times New Roman"/>
                <a:cs typeface="Times New Roman"/>
              </a:rPr>
              <a:t>на </a:t>
            </a:r>
            <a:r>
              <a:rPr sz="1400" b="1" spc="-10" dirty="0">
                <a:latin typeface="Times New Roman"/>
                <a:cs typeface="Times New Roman"/>
              </a:rPr>
              <a:t>официальном</a:t>
            </a:r>
            <a:r>
              <a:rPr sz="1400" b="1" spc="2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сайте</a:t>
            </a:r>
            <a:r>
              <a:rPr sz="1400" b="1" spc="-3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ДОУ</a:t>
            </a:r>
            <a:r>
              <a:rPr sz="1400" b="1" spc="-65" dirty="0">
                <a:latin typeface="Times New Roman"/>
                <a:cs typeface="Times New Roman"/>
              </a:rPr>
              <a:t> </a:t>
            </a:r>
            <a:r>
              <a:rPr sz="1400" b="1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3"/>
              </a:rPr>
              <a:t>https://mdou52.edu.yar.ru/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70"/>
              </a:spcBef>
            </a:pPr>
            <a:endParaRPr sz="1400">
              <a:latin typeface="Times New Roman"/>
              <a:cs typeface="Times New Roman"/>
            </a:endParaRPr>
          </a:p>
          <a:p>
            <a:pPr marL="12700" marR="144145" indent="450850">
              <a:lnSpc>
                <a:spcPct val="100000"/>
              </a:lnSpc>
              <a:spcBef>
                <a:spcPts val="5"/>
              </a:spcBef>
            </a:pPr>
            <a:r>
              <a:rPr sz="1400" b="1" dirty="0">
                <a:latin typeface="Times New Roman"/>
                <a:cs typeface="Times New Roman"/>
              </a:rPr>
              <a:t>В</a:t>
            </a:r>
            <a:r>
              <a:rPr sz="1400" b="1" spc="-4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МДОУ</a:t>
            </a:r>
            <a:r>
              <a:rPr sz="1400" b="1" spc="-6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«Детский</a:t>
            </a:r>
            <a:r>
              <a:rPr sz="1400" b="1" spc="1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сад</a:t>
            </a:r>
            <a:r>
              <a:rPr sz="1400" b="1" spc="-5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№</a:t>
            </a:r>
            <a:r>
              <a:rPr sz="1400" b="1" spc="-4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52»</a:t>
            </a:r>
            <a:r>
              <a:rPr sz="1400" b="1" spc="-50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существует</a:t>
            </a:r>
            <a:r>
              <a:rPr sz="1400" b="1" spc="10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совещательный</a:t>
            </a:r>
            <a:r>
              <a:rPr sz="1400" b="1" spc="2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орган</a:t>
            </a:r>
            <a:r>
              <a:rPr sz="1400" b="1" spc="1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«Совет</a:t>
            </a:r>
            <a:r>
              <a:rPr sz="1400" b="1" spc="20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родителей» деятельность,</a:t>
            </a:r>
            <a:r>
              <a:rPr sz="1400" b="1" spc="20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которого направлена</a:t>
            </a:r>
            <a:r>
              <a:rPr sz="1400" b="1" spc="-3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на</a:t>
            </a:r>
            <a:r>
              <a:rPr sz="1400" b="1" spc="-6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согласование</a:t>
            </a:r>
            <a:r>
              <a:rPr sz="1400" b="1" spc="1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локально</a:t>
            </a:r>
            <a:r>
              <a:rPr sz="1400" b="1" spc="-2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нормативных</a:t>
            </a:r>
            <a:r>
              <a:rPr sz="1400" b="1" spc="-1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актов связанных</a:t>
            </a:r>
            <a:r>
              <a:rPr sz="1400" b="1" spc="2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с</a:t>
            </a:r>
            <a:r>
              <a:rPr sz="1400" b="1" spc="-7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защитой</a:t>
            </a:r>
            <a:r>
              <a:rPr sz="1400" b="1" spc="2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прав</a:t>
            </a:r>
            <a:r>
              <a:rPr sz="1400" b="1" spc="-70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детей.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80361" y="1581099"/>
            <a:ext cx="6062980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latin typeface="Times New Roman"/>
                <a:cs typeface="Times New Roman"/>
              </a:rPr>
              <a:t>Познакомиться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с</a:t>
            </a:r>
            <a:r>
              <a:rPr sz="1800" b="1" spc="-8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Федеральной</a:t>
            </a:r>
            <a:r>
              <a:rPr sz="1800" b="1" spc="-4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программой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дошкольного образования</a:t>
            </a:r>
            <a:r>
              <a:rPr sz="1800" b="1" spc="-4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на</a:t>
            </a:r>
            <a:r>
              <a:rPr sz="1800" b="1" spc="-10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основе</a:t>
            </a:r>
            <a:r>
              <a:rPr sz="1800" b="1" spc="-70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которой </a:t>
            </a:r>
            <a:r>
              <a:rPr sz="1800" b="1" dirty="0">
                <a:latin typeface="Times New Roman"/>
                <a:cs typeface="Times New Roman"/>
              </a:rPr>
              <a:t>написана</a:t>
            </a:r>
            <a:r>
              <a:rPr sz="1800" b="1" spc="-60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образовательная </a:t>
            </a:r>
            <a:r>
              <a:rPr sz="1800" b="1" dirty="0">
                <a:latin typeface="Times New Roman"/>
                <a:cs typeface="Times New Roman"/>
              </a:rPr>
              <a:t>программа</a:t>
            </a:r>
            <a:r>
              <a:rPr sz="1800" b="1" spc="-3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детского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сада</a:t>
            </a:r>
            <a:r>
              <a:rPr sz="1800" b="1" spc="-7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можно</a:t>
            </a:r>
            <a:r>
              <a:rPr sz="1800" b="1" spc="-6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здесь:</a:t>
            </a:r>
            <a:endParaRPr sz="1800">
              <a:latin typeface="Times New Roman"/>
              <a:cs typeface="Times New Roman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908048" y="2645662"/>
            <a:ext cx="6047740" cy="4188460"/>
            <a:chOff x="1908048" y="2645662"/>
            <a:chExt cx="6047740" cy="418846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91327" y="2645662"/>
              <a:ext cx="2663952" cy="4187952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908048" y="2926079"/>
              <a:ext cx="2916936" cy="2913888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586</Words>
  <Application>Microsoft Office PowerPoint</Application>
  <PresentationFormat>Экран (4:3)</PresentationFormat>
  <Paragraphs>51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Программа обеспечивает развитие детей по пяти взаимодополняющим образовательным областям</vt:lpstr>
      <vt:lpstr>Важнейшим условием обеспечения целостного развития личности ребенка является развитие конструктивного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admin</cp:lastModifiedBy>
  <cp:revision>1</cp:revision>
  <dcterms:created xsi:type="dcterms:W3CDTF">2024-12-25T12:08:08Z</dcterms:created>
  <dcterms:modified xsi:type="dcterms:W3CDTF">2024-12-25T12:13:55Z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2023-11-13T00:00:00Z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2024-12-25T00:00:00Z</vt:filetime>
  </property>
  <property fmtid="{D5CDD505-2E9C-101B-9397-08002B2CF9AE}" pid="5" name="Producer">
    <vt:lpwstr>www.ilovepdf.com</vt:lpwstr>
  </property>
</Properties>
</file>