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EDC180-3B60-B96D-B59C-104CE1A31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305844-C837-2C80-FBD1-1FC050927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6582DB0-9E07-DA0D-A21E-08DC476C0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1C2954-AD4B-04DE-E035-49D59A9C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51A67D-1E88-B4EF-E243-CB1EC06F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120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911C5-E27B-CD27-5DAA-67DDFE73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85DFD2-3944-20F8-FD1A-907E82658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58F203-B28D-AFFF-C41F-4443B651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DA68BC-182B-DB9A-1F72-A7D0D3DD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A9F907-50D8-0E14-BF3F-531BAEC6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34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F4A9C91-499B-C7A0-836D-07B25E1C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9BF28B4-A8E1-AF01-0528-E112A5586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829CD2-116B-46D5-DE91-D806C354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CB170D-841B-F89A-2998-01C9EF4E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50BD5E-BB54-3412-6FFC-CA2E2439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21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6505F2-F77B-68E2-A66C-9240C77D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0A479B-43CA-4A76-4515-08DD7FC2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E51794C-F565-4F49-A585-94E65746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E15370-717F-D6BA-BC70-D9DCE682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6BD92C-092A-B297-758C-79AAAE2D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453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79582A-EA9F-A8E2-90EA-7E316C7C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CAFB43-8F8A-0EB7-9369-39586550E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321773-0A3B-DB6D-1048-989C0969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E389E3-677D-9A08-C5C4-228C9568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A9C2AC-FD4C-D5B0-DF69-81C17767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31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16AAF1-DCB7-109E-1AEA-D6414900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32B9F1-D918-AE19-AC9F-8F166C7AA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BC8881-987A-452E-3244-405ABCA44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12B6A7-C5DA-42E9-70C6-EFE67C529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718012B-DFDE-4D6A-21C2-E5662729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344F69-4674-3011-38B8-AE1C8383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24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4EB04C-B5EE-4688-0021-BCA12BE8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E7607A-3E3B-FFC9-3B53-BB304E1D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D94582-23B4-AD79-D05C-4E1C24214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02179A0-2BA7-BAA4-09BB-5D99A6E85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9F61991-522D-1E40-85F6-0654D65A8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E6DE8BE-8F64-12F0-C597-2D10E2E6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46C2BC-6568-2288-6017-B7A6643B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AC42994-262D-1536-3B0F-F3952BFF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21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3ED35C-5C21-C97A-239C-3F158F80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1B18A6-2E05-4B31-4517-AE48F869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1469F7C-C2A0-A4AC-8C1E-4D1F468C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286AD76-0470-53D3-B380-53999F48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932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0306427-0551-F724-A94C-8CC157D1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4C06443-BA7D-2E5D-0398-2D35C9D4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BBE4521-65A5-4A78-F406-EE746010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99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D55679-FC37-1D10-8386-2F423A02D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08ACBD-6A94-81A2-588A-149DEAA14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AB099D-9266-39E8-A1EE-68CF4D645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9C4A62-874A-FD38-D0C7-041F5C39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1E0536-6A0F-1EF4-FCA7-5A36BC76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A53A5D-DFD8-492E-744C-F16EE4E8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29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5D656-7CC5-D367-5444-24FD5CCBB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F89F590-7BD0-AF26-9BDF-C1E9491E0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7567F51-9BC0-4843-D533-FAD6BE369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7D633E-EC63-BEF1-772D-66E57258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6E63DB-4496-C0BD-B06F-0315C345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8AD774-8613-A4CC-1B3F-03C80768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749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027455-BC1B-AA6D-31D7-51B9E231F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B82BA2-8B51-6D12-1C06-C788DEC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C6A251-E531-A628-EAD1-EC9671DC7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62B4-5C66-4C63-B5B0-B032F052D938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BD3BC08-7AAE-66AE-E943-123D6B40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8DF4613-48B4-E638-9A57-FCAFDB51E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D6F3-9DBD-4142-9743-DB2775FB4D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9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37644-4E16-FB6F-BCF1-F903AFD20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Психологические особенности детей с ТНР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E3B4125-DA9D-809B-BBC1-5303DF18D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1328" y="4279036"/>
            <a:ext cx="2926672" cy="978763"/>
          </a:xfrm>
        </p:spPr>
        <p:txBody>
          <a:bodyPr>
            <a:normAutofit/>
          </a:bodyPr>
          <a:lstStyle/>
          <a:p>
            <a:r>
              <a:rPr lang="ru-RU" dirty="0"/>
              <a:t>Педагог-психолог Пелевина В.А.</a:t>
            </a:r>
          </a:p>
        </p:txBody>
      </p:sp>
    </p:spTree>
    <p:extLst>
      <p:ext uri="{BB962C8B-B14F-4D97-AF65-F5344CB8AC3E}">
        <p14:creationId xmlns="" xmlns:p14="http://schemas.microsoft.com/office/powerpoint/2010/main" val="380857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C5F095-BD64-8739-5083-5966491E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собенности </a:t>
            </a:r>
            <a:r>
              <a:rPr lang="ru-R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эмоциональной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сферы детей с ТНР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8193258" cy="48123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Особенности эмоционально-волевой сферы:</a:t>
            </a:r>
          </a:p>
          <a:p>
            <a:r>
              <a:rPr lang="ru-RU" dirty="0" smtClean="0"/>
              <a:t>Эмоциональная незрелость</a:t>
            </a:r>
          </a:p>
          <a:p>
            <a:r>
              <a:rPr lang="ru-RU" dirty="0" smtClean="0"/>
              <a:t>Трудности произвольного поведения</a:t>
            </a:r>
          </a:p>
          <a:p>
            <a:r>
              <a:rPr lang="ru-RU" dirty="0" smtClean="0"/>
              <a:t>Зависимость от окружающих, склонность с спонтанному поведению</a:t>
            </a:r>
          </a:p>
          <a:p>
            <a:r>
              <a:rPr lang="ru-RU" dirty="0" smtClean="0"/>
              <a:t>Нарушение коммуникативной функции, неумение ориентироваться в ситуации общения, негативизм</a:t>
            </a:r>
          </a:p>
          <a:p>
            <a:r>
              <a:rPr lang="ru-RU" dirty="0" smtClean="0"/>
              <a:t>Заниженная самооценка</a:t>
            </a:r>
          </a:p>
          <a:p>
            <a:r>
              <a:rPr lang="ru-RU" dirty="0" smtClean="0"/>
              <a:t>Повышенная обидчивость, ранимость</a:t>
            </a:r>
          </a:p>
          <a:p>
            <a:r>
              <a:rPr lang="ru-RU" dirty="0" smtClean="0"/>
              <a:t>Тревожность</a:t>
            </a:r>
          </a:p>
          <a:p>
            <a:r>
              <a:rPr lang="ru-RU" dirty="0" smtClean="0"/>
              <a:t>Агрессивное поведение разной степени выраженности</a:t>
            </a:r>
            <a:endParaRPr lang="ru-RU" dirty="0"/>
          </a:p>
        </p:txBody>
      </p:sp>
      <p:pic>
        <p:nvPicPr>
          <p:cNvPr id="22530" name="Picture 2" descr="Тяжелые нарушения речи (ТНР) в логопедии: виды, симптомы и корре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5754" y="3967089"/>
            <a:ext cx="4031345" cy="2687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384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3DD62-690A-CC5E-7326-FCBF07CDF80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Примеры коррекционных упражнений</a:t>
            </a:r>
            <a:endParaRPr lang="ru-RU" dirty="0"/>
          </a:p>
        </p:txBody>
      </p:sp>
      <p:sp>
        <p:nvSpPr>
          <p:cNvPr id="1028" name="AutoShape 4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 txBox="1">
            <a:spLocks/>
          </p:cNvSpPr>
          <p:nvPr/>
        </p:nvSpPr>
        <p:spPr>
          <a:xfrm>
            <a:off x="5641145" y="1041009"/>
            <a:ext cx="5795889" cy="50374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1600" b="1" dirty="0" smtClean="0"/>
              <a:t>Игра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Менялки</a:t>
            </a:r>
            <a:r>
              <a:rPr lang="ru-RU" sz="1600" b="1" dirty="0" smtClean="0"/>
              <a:t>». </a:t>
            </a:r>
            <a:r>
              <a:rPr lang="ru-RU" sz="1600" dirty="0" smtClean="0"/>
              <a:t>Дети стоят в кругу. Воспитатель </a:t>
            </a:r>
            <a:r>
              <a:rPr lang="ru-RU" sz="1600" dirty="0" smtClean="0"/>
              <a:t>говорит: «Меняются местами те, у кого…(светлые волосы, красные носочки, синие шорты, косички и т.д.)». После этого имеющие названный признак должны быстро встать и поменяться местами: водящий в это время старается занять освободившееся место. </a:t>
            </a:r>
            <a:endParaRPr lang="ru-RU" sz="1600" dirty="0" smtClean="0"/>
          </a:p>
          <a:p>
            <a:r>
              <a:rPr lang="ru-RU" sz="1600" b="1" dirty="0" smtClean="0"/>
              <a:t>Игра «Испорченный телефон». </a:t>
            </a:r>
            <a:r>
              <a:rPr lang="ru-RU" sz="1600" dirty="0" smtClean="0"/>
              <a:t>Дети </a:t>
            </a:r>
            <a:r>
              <a:rPr lang="ru-RU" sz="1600" dirty="0" smtClean="0"/>
              <a:t>по цепочке передают на ухо друг другу какое-нибудь слово. Последний должен назвать это слово вслух. Затем ребята выясняют, какое слово должны были передать, где "телефон" испортился.</a:t>
            </a:r>
          </a:p>
          <a:p>
            <a:r>
              <a:rPr lang="ru-RU" sz="1600" b="1" dirty="0" smtClean="0"/>
              <a:t>Игра «</a:t>
            </a:r>
            <a:r>
              <a:rPr lang="ru-RU" sz="1600" b="1" dirty="0" smtClean="0"/>
              <a:t>Змея»</a:t>
            </a:r>
            <a:r>
              <a:rPr lang="ru-RU" sz="1600" dirty="0" smtClean="0"/>
              <a:t>. Дети </a:t>
            </a:r>
            <a:r>
              <a:rPr lang="ru-RU" sz="1600" dirty="0" smtClean="0"/>
              <a:t>становятся в разных местах комнаты. Ведущий начинает ходить и приговаривать: «Я змея, змея, змея, я ползу, ползу, ползу. Хочешь быть моим хвостом?» Если ребёнок соглашается, он должен проползти у ведущего между ног и стать сзади. Игра продолжается до тех пор, пока в «змею» не соберутся все желающие.</a:t>
            </a:r>
          </a:p>
          <a:p>
            <a:r>
              <a:rPr lang="ru-RU" sz="1600" b="1" dirty="0" smtClean="0"/>
              <a:t>Игра « Ветер дует на</a:t>
            </a:r>
            <a:r>
              <a:rPr lang="ru-RU" sz="1600" b="1" dirty="0" smtClean="0"/>
              <a:t>…»</a:t>
            </a:r>
            <a:r>
              <a:rPr lang="ru-RU" sz="1600" dirty="0" smtClean="0"/>
              <a:t> Ведущий </a:t>
            </a:r>
            <a:r>
              <a:rPr lang="ru-RU" sz="1600" dirty="0" smtClean="0"/>
              <a:t>начинает игру  словами «Ветер дует на…» . Чтобы участники игры побольше узнали друг о друге, вопросы могут быть следующими: «Ветер дует на того, у кого светлые волосы» - после этих слов все светловолосые собираются рядом в одном месте.  «Ветер дует на того, у кого есть…сестра», «кто любит сладкое» итак </a:t>
            </a:r>
            <a:r>
              <a:rPr lang="ru-RU" sz="1600" dirty="0" smtClean="0"/>
              <a:t>далее…</a:t>
            </a:r>
            <a:endParaRPr lang="ru-RU" sz="1600" dirty="0"/>
          </a:p>
        </p:txBody>
      </p:sp>
      <p:pic>
        <p:nvPicPr>
          <p:cNvPr id="1026" name="Picture 2" descr="Развитие коммуникативных навыков у детей дошкольного возра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87" y="998806"/>
            <a:ext cx="2955650" cy="2468120"/>
          </a:xfrm>
          <a:prstGeom prst="rect">
            <a:avLst/>
          </a:prstGeom>
          <a:noFill/>
        </p:spPr>
      </p:pic>
      <p:pic>
        <p:nvPicPr>
          <p:cNvPr id="3" name="Picture 4" descr="Правила игры «Крокодил» - статья из серии «Детский отдых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75" y="3242897"/>
            <a:ext cx="3333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40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C5F095-BD64-8739-5083-5966491E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собенности познавательной сферы детей с ТНР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роблемы в развитии 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восприятия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З</a:t>
            </a:r>
            <a:r>
              <a:rPr lang="ru-RU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рительное восприятие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характеризуется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недостаточной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сформированность целостного образа предмета (затруднения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наблюдаются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усложнении заданий (узнавание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предметов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условиях наложения, зашумления)).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арушения 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оптико-пространственного</a:t>
            </a:r>
            <a:r>
              <a:rPr lang="ru-RU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гнозиса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который является необходимым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условием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обучения детей грамоте.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Т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рудности в </a:t>
            </a:r>
            <a:r>
              <a:rPr lang="ru-RU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пространственной</a:t>
            </a:r>
            <a:r>
              <a:rPr lang="ru-RU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ориентации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Дети в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основном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затрудняются в дифференциации понятий «право» и «лево», обозначающих месторасположение объектов, возникают трудности в ориентировке в собственном теле, особенно при усложнении заданий.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45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3E3B991-AC70-3CE2-FCD0-7D49BE4F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3" y="967665"/>
            <a:ext cx="4142195" cy="3164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3DD62-690A-CC5E-7326-FCBF07CDF80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Примеры коррекционных упражнений</a:t>
            </a: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2D9C8814-F84F-0CC7-FE88-C1B67C86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33" y="1180730"/>
            <a:ext cx="3611204" cy="2470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772F67-28A0-B9B5-4512-DFFCAAE11BF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8821" y="1340528"/>
            <a:ext cx="2224979" cy="298733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D8E5A89C-35DA-E848-FA8A-C519CEC7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87" y="4132554"/>
            <a:ext cx="3310066" cy="2339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EA57D9AC-4898-13DB-2CEF-A97D5FF8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42" y="3730231"/>
            <a:ext cx="5238565" cy="2741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310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C5F095-BD64-8739-5083-5966491E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собенности познавательной сферы детей с ТНР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Особенности в развитии памяти: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</a:rPr>
              <a:t>С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нижена </a:t>
            </a:r>
            <a:r>
              <a:rPr lang="ru-RU" b="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вербальная </a:t>
            </a:r>
            <a:r>
              <a:rPr lang="ru-RU" b="1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память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страдает продуктивность запоминания.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бъем их </a:t>
            </a:r>
            <a:r>
              <a:rPr lang="ru-RU" b="0" i="1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зрительной </a:t>
            </a:r>
            <a:r>
              <a:rPr lang="ru-RU" b="0" i="1" dirty="0" smtClean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памяти</a:t>
            </a:r>
            <a:r>
              <a:rPr lang="ru-RU" b="0" i="0" dirty="0"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практически не отличается от нормы.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Дети часто 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забывают сложные инструкции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(трех-, четырехступенчатые),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опускают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некоторые их элементы и меняют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последовательность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предложенных заданий, не прибегают к речевому обобщению в целях уточнения инструкции.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384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3DD62-690A-CC5E-7326-FCBF07CDF80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Примеры коррекционных упражнений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71FEA9C-3175-1AA5-D954-6E5DA58F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7" y="1073879"/>
            <a:ext cx="4948253" cy="3706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762F6E44-E984-7909-A4BC-2BCF8E99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77" y="1045743"/>
            <a:ext cx="4506409" cy="3379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44 игры на внимание и память детям от 4 до 6 л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7760" y="4223295"/>
            <a:ext cx="3825581" cy="2363902"/>
          </a:xfrm>
          <a:prstGeom prst="rect">
            <a:avLst/>
          </a:prstGeom>
          <a:noFill/>
        </p:spPr>
      </p:pic>
      <p:sp>
        <p:nvSpPr>
          <p:cNvPr id="1028" name="AutoShape 4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Игра &quot;4 лишний&quot; (2-3 класс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680" y="3943093"/>
            <a:ext cx="3886542" cy="2914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405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C5F095-BD64-8739-5083-5966491E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собенности познавательной сферы детей с ТНР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Особенности развития внимания: </a:t>
            </a:r>
          </a:p>
          <a:p>
            <a:pPr marL="0" indent="0">
              <a:buNone/>
            </a:pPr>
            <a:r>
              <a:rPr lang="ru-RU" dirty="0" smtClean="0"/>
              <a:t>• более низкий уровень произвольного внимания; </a:t>
            </a:r>
          </a:p>
          <a:p>
            <a:pPr marL="0" indent="0">
              <a:buNone/>
            </a:pPr>
            <a:r>
              <a:rPr lang="ru-RU" dirty="0" smtClean="0"/>
              <a:t>• трудности сосредоточения в условиях словесной инструкции; </a:t>
            </a:r>
          </a:p>
          <a:p>
            <a:pPr marL="0" indent="0">
              <a:buNone/>
            </a:pPr>
            <a:r>
              <a:rPr lang="ru-RU" dirty="0" smtClean="0"/>
              <a:t>• трудности переключения; </a:t>
            </a:r>
          </a:p>
          <a:p>
            <a:pPr marL="0" indent="0">
              <a:buNone/>
            </a:pPr>
            <a:r>
              <a:rPr lang="ru-RU" dirty="0" smtClean="0"/>
              <a:t>• трудности в распределении внимания между практическим действием и речью (детям свойственны речевые реакции уточняющего и констатирующего характера); </a:t>
            </a:r>
          </a:p>
          <a:p>
            <a:pPr marL="0" indent="0">
              <a:buNone/>
            </a:pPr>
            <a:r>
              <a:rPr lang="ru-RU" dirty="0" smtClean="0"/>
              <a:t>• частые отвлечения от задания; </a:t>
            </a:r>
          </a:p>
          <a:p>
            <a:pPr marL="0" indent="0">
              <a:buNone/>
            </a:pPr>
            <a:r>
              <a:rPr lang="ru-RU" dirty="0" smtClean="0"/>
              <a:t>• низкий самоконтроль (дети не замечают свои ошибки и самостоятельно не исправляют их).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384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3DD62-690A-CC5E-7326-FCBF07CDF80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Примеры коррекционных упражнений</a:t>
            </a:r>
            <a:endParaRPr lang="ru-RU" dirty="0"/>
          </a:p>
        </p:txBody>
      </p:sp>
      <p:sp>
        <p:nvSpPr>
          <p:cNvPr id="1028" name="AutoShape 4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Диагностика развития внимания у детей в возрасте от 6 до 10 ле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44" y="1013142"/>
            <a:ext cx="3516093" cy="3426147"/>
          </a:xfrm>
          <a:prstGeom prst="rect">
            <a:avLst/>
          </a:prstGeom>
          <a:noFill/>
        </p:spPr>
      </p:pic>
      <p:pic>
        <p:nvPicPr>
          <p:cNvPr id="18436" name="Picture 4" descr="Задания на развитие внимания. | Образовательная социальная се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436" y="2406471"/>
            <a:ext cx="2840843" cy="3635603"/>
          </a:xfrm>
          <a:prstGeom prst="rect">
            <a:avLst/>
          </a:prstGeom>
          <a:noFill/>
        </p:spPr>
      </p:pic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 txBox="1">
            <a:spLocks/>
          </p:cNvSpPr>
          <p:nvPr/>
        </p:nvSpPr>
        <p:spPr>
          <a:xfrm>
            <a:off x="6091310" y="1139483"/>
            <a:ext cx="5303521" cy="503748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Игры 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развитие произвольности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«Делай по команде»; «Лови – не лови»; «Делай как я»; «Аисты - лягушки»; «Светофор».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/>
              <a:t>Игры на развитие слухового внимания: «Узнай, что звучит?», «Узнай, где звучит?», «Что ты слышишь?», «Назови звуки улицы», «Жмурки с колокольчиком», «Морзянка»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/>
              <a:t>Игры на развитие фонематического слуха: «Поймай звук», «Определи звук в слове», «Какой последний звук?», «Путаница», «Эхо», «Какой последний звук?», «Лишнее слово», «Слушай и выбирай» и т.д.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8" name="Picture 6" descr="РАЗВИТИЕ РЕБЕНКА: Развитие Внима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673" y="3553488"/>
            <a:ext cx="2024917" cy="288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405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C5F095-BD64-8739-5083-5966491E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собенности познавательной сферы детей с ТНР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566"/>
            <a:ext cx="10515600" cy="4812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Особенности развития мышления: </a:t>
            </a:r>
          </a:p>
          <a:p>
            <a:pPr marL="0" indent="0"/>
            <a:r>
              <a:rPr lang="ru-RU" dirty="0" smtClean="0"/>
              <a:t>трудности анализа, синтеза, сравнения, обобщения, классификации, умозаключения по аналогии; </a:t>
            </a:r>
          </a:p>
          <a:p>
            <a:pPr marL="0" indent="0"/>
            <a:r>
              <a:rPr lang="ru-RU" dirty="0" smtClean="0"/>
              <a:t> недостаточная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внутренней речи, проявляющаяся при переходе речевых образований в мыслительные и наоборот; </a:t>
            </a:r>
          </a:p>
          <a:p>
            <a:pPr marL="0" indent="0"/>
            <a:r>
              <a:rPr lang="ru-RU" dirty="0" smtClean="0"/>
              <a:t> недостаточный объем сведений об окружающем, о свойствах и функциях предметов; </a:t>
            </a:r>
          </a:p>
          <a:p>
            <a:pPr marL="0" indent="0"/>
            <a:r>
              <a:rPr lang="ru-RU" dirty="0" smtClean="0"/>
              <a:t> трудности в установлении причинно-следственных связей.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384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23DD62-690A-CC5E-7326-FCBF07CDF80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15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Примеры коррекционных упражнений</a:t>
            </a:r>
            <a:endParaRPr lang="ru-RU" dirty="0"/>
          </a:p>
        </p:txBody>
      </p:sp>
      <p:sp>
        <p:nvSpPr>
          <p:cNvPr id="1028" name="AutoShape 4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LogoClass : Ламинированные карточки. Задание &quot;Найди лишнее слово&quot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E47172EC-98C8-3D08-B660-912F12517361}"/>
              </a:ext>
            </a:extLst>
          </p:cNvPr>
          <p:cNvSpPr txBox="1">
            <a:spLocks/>
          </p:cNvSpPr>
          <p:nvPr/>
        </p:nvSpPr>
        <p:spPr>
          <a:xfrm>
            <a:off x="5598942" y="1139483"/>
            <a:ext cx="5795889" cy="503748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Игра </a:t>
            </a:r>
            <a:r>
              <a:rPr lang="ru-RU" sz="2800" b="1" dirty="0" smtClean="0"/>
              <a:t>«Собери картинку». </a:t>
            </a:r>
            <a:r>
              <a:rPr lang="ru-RU" sz="2800" dirty="0" smtClean="0"/>
              <a:t>Она является аналогией </a:t>
            </a:r>
            <a:r>
              <a:rPr lang="ru-RU" sz="2800" dirty="0" err="1" smtClean="0"/>
              <a:t>пазлов</a:t>
            </a:r>
            <a:r>
              <a:rPr lang="ru-RU" sz="2800" dirty="0" smtClean="0"/>
              <a:t>. Задача ребёнка из нескольких деталей собрать целую картинку. Чем старше малыш, тем больше деталей.</a:t>
            </a:r>
          </a:p>
          <a:p>
            <a:r>
              <a:rPr lang="ru-RU" sz="2800" dirty="0" smtClean="0"/>
              <a:t>Игра </a:t>
            </a:r>
            <a:r>
              <a:rPr lang="ru-RU" sz="2800" b="1" dirty="0" smtClean="0"/>
              <a:t>«Продолжи ряд»</a:t>
            </a:r>
            <a:r>
              <a:rPr lang="ru-RU" sz="2800" dirty="0" smtClean="0"/>
              <a:t>. Нарисуйте цепочку и ряд бусин в определенной последовательности жёлтая, зелёная, голубая, розовая, а потом повторите ряд один раз и предложите ребёнку продолжить. Чем старше ребёнок, тем больше бусин, меняются их размеры.</a:t>
            </a:r>
          </a:p>
          <a:p>
            <a:r>
              <a:rPr lang="ru-RU" sz="2800" b="1" dirty="0" smtClean="0"/>
              <a:t>«Противоположности».</a:t>
            </a:r>
            <a:r>
              <a:rPr lang="ru-RU" sz="2800" dirty="0" smtClean="0"/>
              <a:t> Игра на подбор противоположного. Например, вы говорите холодный, а ребёнок подбирает горячий; </a:t>
            </a:r>
            <a:r>
              <a:rPr lang="ru-RU" sz="2800" dirty="0" err="1" smtClean="0"/>
              <a:t>мокрый-сухой</a:t>
            </a:r>
            <a:r>
              <a:rPr lang="ru-RU" sz="2800" dirty="0" smtClean="0"/>
              <a:t>; </a:t>
            </a:r>
            <a:r>
              <a:rPr lang="ru-RU" sz="2800" dirty="0" err="1" smtClean="0"/>
              <a:t>чёрный-белый</a:t>
            </a:r>
            <a:r>
              <a:rPr lang="ru-RU" sz="2800" dirty="0" smtClean="0"/>
              <a:t> и прочее.</a:t>
            </a:r>
          </a:p>
          <a:p>
            <a:r>
              <a:rPr lang="ru-RU" sz="2800" dirty="0" smtClean="0"/>
              <a:t>Игра </a:t>
            </a:r>
            <a:r>
              <a:rPr lang="ru-RU" sz="2800" b="1" dirty="0" smtClean="0"/>
              <a:t>«Угадай о чём речь». </a:t>
            </a:r>
            <a:r>
              <a:rPr lang="ru-RU" sz="2800" dirty="0" smtClean="0"/>
              <a:t>Вы последовательно описываете предмет, а ребенок догадывается о чём идёт речь. Например: круглый, полосатый, сладкий, сочный – арбуз.</a:t>
            </a:r>
            <a:endParaRPr lang="ru-RU" sz="2800" dirty="0"/>
          </a:p>
        </p:txBody>
      </p:sp>
      <p:pic>
        <p:nvPicPr>
          <p:cNvPr id="20482" name="Picture 2" descr="Игровые упражнения на развитие мышления у детей 3-4 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70" y="1181684"/>
            <a:ext cx="4106935" cy="5383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40550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624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Психологические особенности детей с ТНР</vt:lpstr>
      <vt:lpstr>Особенности познавательной сферы детей с ТНР </vt:lpstr>
      <vt:lpstr>Слайд 3</vt:lpstr>
      <vt:lpstr>Особенности познавательной сферы детей с ТНР </vt:lpstr>
      <vt:lpstr>Слайд 5</vt:lpstr>
      <vt:lpstr>Особенности познавательной сферы детей с ТНР </vt:lpstr>
      <vt:lpstr>Слайд 7</vt:lpstr>
      <vt:lpstr>Особенности познавательной сферы детей с ТНР </vt:lpstr>
      <vt:lpstr>Слайд 9</vt:lpstr>
      <vt:lpstr>Особенности эмоциональной сферы детей с ТНР 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детей с ТНР</dc:title>
  <dc:creator>Dmitriy Sirotin</dc:creator>
  <cp:lastModifiedBy>Детский сад</cp:lastModifiedBy>
  <cp:revision>17</cp:revision>
  <dcterms:created xsi:type="dcterms:W3CDTF">2022-12-12T17:55:14Z</dcterms:created>
  <dcterms:modified xsi:type="dcterms:W3CDTF">2022-12-14T11:53:47Z</dcterms:modified>
</cp:coreProperties>
</file>