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74" r:id="rId3"/>
    <p:sldId id="273" r:id="rId4"/>
    <p:sldId id="272" r:id="rId5"/>
    <p:sldId id="277" r:id="rId6"/>
    <p:sldId id="290" r:id="rId7"/>
    <p:sldId id="275" r:id="rId8"/>
    <p:sldId id="269" r:id="rId9"/>
    <p:sldId id="287" r:id="rId10"/>
    <p:sldId id="278" r:id="rId11"/>
    <p:sldId id="279" r:id="rId12"/>
    <p:sldId id="281" r:id="rId13"/>
    <p:sldId id="282" r:id="rId14"/>
    <p:sldId id="289" r:id="rId15"/>
    <p:sldId id="283" r:id="rId16"/>
    <p:sldId id="284" r:id="rId17"/>
    <p:sldId id="285" r:id="rId18"/>
    <p:sldId id="293" r:id="rId19"/>
    <p:sldId id="291" r:id="rId20"/>
    <p:sldId id="286" r:id="rId21"/>
    <p:sldId id="26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25A7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75" d="100"/>
          <a:sy n="75" d="100"/>
        </p:scale>
        <p:origin x="4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34371-15A4-4B19-A39D-DB5CC67D5F61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CE613-EE22-4256-B492-36985A193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6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E613-EE22-4256-B492-36985A19399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70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E613-EE22-4256-B492-36985A19399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00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E613-EE22-4256-B492-36985A19399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54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E613-EE22-4256-B492-36985A19399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05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E613-EE22-4256-B492-36985A19399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2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portal44.ru/Kostroma_EDU/ds_48/DocLib14/0_b711a_da2280b5_orig.png" TargetMode="External"/><Relationship Id="rId7" Type="http://schemas.openxmlformats.org/officeDocument/2006/relationships/hyperlink" Target="https://avatanplus.com/files/resources/original/56aefc7ab44ab1529b8a3f72.png" TargetMode="External"/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g0.liveinternet.ru/images/attach/c/7/95/524/95524364_large_Snowmen__1_.png" TargetMode="External"/><Relationship Id="rId5" Type="http://schemas.openxmlformats.org/officeDocument/2006/relationships/hyperlink" Target="http://www.playcast.ru/uploads/2013/12/14/6839893.png" TargetMode="External"/><Relationship Id="rId4" Type="http://schemas.openxmlformats.org/officeDocument/2006/relationships/hyperlink" Target="https://filed10-13.my.mail.ru/pic?url=http://img-fotki.yandex.ru/get/9104/47407354.d6a/0_155dce_752f0bf3_orig.png&amp;mw=&amp;mh=&amp;sig=5125bafa885c02297d934a974a8de0b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04800" y="228600"/>
            <a:ext cx="8001000" cy="5696129"/>
            <a:chOff x="452087" y="74861"/>
            <a:chExt cx="7961752" cy="743726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52087" y="74861"/>
              <a:ext cx="7961752" cy="2893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6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2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Зимушка веселая</a:t>
              </a:r>
              <a:endParaRPr lang="ru-RU" sz="72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181830" y="5944896"/>
              <a:ext cx="2729743" cy="1567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accent1"/>
                  </a:solidFill>
                  <a:latin typeface="Arial" charset="0"/>
                  <a:cs typeface="Arial" charset="0"/>
                </a:rPr>
                <a:t>Группа №4«Лисичка»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accent1"/>
                  </a:solidFill>
                  <a:latin typeface="Arial" charset="0"/>
                  <a:cs typeface="Arial" charset="0"/>
                </a:rPr>
                <a:t>Воспитатели:</a:t>
              </a:r>
              <a:r>
                <a:rPr lang="ru-RU" dirty="0">
                  <a:solidFill>
                    <a:schemeClr val="accent1"/>
                  </a:solidFill>
                  <a:latin typeface="Arial" charset="0"/>
                  <a:cs typeface="Arial" charset="0"/>
                </a:rPr>
                <a:t> </a:t>
              </a:r>
              <a:r>
                <a:rPr lang="ru-RU" dirty="0" smtClean="0">
                  <a:solidFill>
                    <a:schemeClr val="accent1"/>
                  </a:solidFill>
                  <a:latin typeface="Arial" charset="0"/>
                  <a:cs typeface="Arial" charset="0"/>
                </a:rPr>
                <a:t>        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err="1" smtClean="0">
                  <a:solidFill>
                    <a:schemeClr val="accent1"/>
                  </a:solidFill>
                  <a:latin typeface="Arial" charset="0"/>
                  <a:cs typeface="Arial" charset="0"/>
                </a:rPr>
                <a:t>Веретюк</a:t>
              </a:r>
              <a:r>
                <a:rPr lang="ru-RU" dirty="0" smtClean="0">
                  <a:solidFill>
                    <a:schemeClr val="accent1"/>
                  </a:solidFill>
                  <a:latin typeface="Arial" charset="0"/>
                  <a:cs typeface="Arial" charset="0"/>
                </a:rPr>
                <a:t> Е.И.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accent1"/>
                  </a:solidFill>
                  <a:latin typeface="Arial" charset="0"/>
                  <a:cs typeface="Arial" charset="0"/>
                </a:rPr>
                <a:t>Корзина С.А.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3690445"/>
            <a:ext cx="4419600" cy="2786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690446"/>
            <a:ext cx="2667000" cy="2786556"/>
          </a:xfrm>
        </p:spPr>
        <p:txBody>
          <a:bodyPr/>
          <a:lstStyle/>
          <a:p>
            <a:r>
              <a:rPr lang="ru-RU" sz="2400" dirty="0" smtClean="0">
                <a:solidFill>
                  <a:srgbClr val="0070C0"/>
                </a:solidFill>
              </a:rPr>
              <a:t>Вся земля в снегу,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Я на лыжах бегу.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Ты бежишь за      мной,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Хорошо в саду зимой!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600"/>
            <a:ext cx="3997435" cy="2998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3995683" cy="2996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548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8" b="15138"/>
          <a:stretch>
            <a:fillRect/>
          </a:stretch>
        </p:blipFill>
        <p:spPr>
          <a:xfrm>
            <a:off x="4358640" y="3505200"/>
            <a:ext cx="4343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28600"/>
            <a:ext cx="8077200" cy="1828800"/>
          </a:xfrm>
        </p:spPr>
        <p:txBody>
          <a:bodyPr/>
          <a:lstStyle/>
          <a:p>
            <a:endParaRPr lang="ru-RU" dirty="0" smtClean="0"/>
          </a:p>
          <a:p>
            <a:r>
              <a:rPr lang="ru-RU" sz="2000" dirty="0" smtClean="0">
                <a:solidFill>
                  <a:srgbClr val="0070C0"/>
                </a:solidFill>
              </a:rPr>
              <a:t>Покормите птиц зимой!                          Сколько гибнет их не счесть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Пусть со всех концов                                 Видеть тяжело.                                                                                                                 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К вам слетятся, как домой,                       А ведь в нашем сердце есть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Стайки на крыльцо.                                     И для птиц тепло.                                       </a:t>
            </a:r>
          </a:p>
          <a:p>
            <a:endParaRPr lang="ru-RU" sz="2000" dirty="0" smtClean="0">
              <a:solidFill>
                <a:srgbClr val="0070C0"/>
              </a:solidFill>
            </a:endParaRPr>
          </a:p>
          <a:p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62150"/>
            <a:ext cx="411480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2495" flipV="1">
            <a:off x="912135" y="5230516"/>
            <a:ext cx="1288760" cy="1157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85423" y="5048250"/>
            <a:ext cx="919097" cy="9191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30797"/>
            <a:ext cx="1366520" cy="1366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22" y="1814513"/>
            <a:ext cx="120808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7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945" y="5836708"/>
            <a:ext cx="7848600" cy="652205"/>
          </a:xfrm>
        </p:spPr>
        <p:txBody>
          <a:bodyPr/>
          <a:lstStyle/>
          <a:p>
            <a:r>
              <a:rPr lang="ru-RU" sz="2000" dirty="0" smtClean="0"/>
              <a:t>                             </a:t>
            </a:r>
            <a:r>
              <a:rPr lang="ru-RU" sz="2800" dirty="0" smtClean="0">
                <a:solidFill>
                  <a:srgbClr val="0070C0"/>
                </a:solidFill>
              </a:rPr>
              <a:t>Наши дети любят спортивные игры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79" y="3196262"/>
            <a:ext cx="2870653" cy="2650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99440"/>
            <a:ext cx="2888732" cy="2332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95" y="3186102"/>
            <a:ext cx="2918704" cy="2650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" y="599440"/>
            <a:ext cx="2918704" cy="2322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21" y="1760730"/>
            <a:ext cx="2246236" cy="299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4214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6776" y="436959"/>
            <a:ext cx="3793529" cy="268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943600"/>
            <a:ext cx="8382000" cy="533400"/>
          </a:xfrm>
        </p:spPr>
        <p:txBody>
          <a:bodyPr/>
          <a:lstStyle/>
          <a:p>
            <a:r>
              <a:rPr lang="ru-RU" sz="2800" dirty="0" smtClean="0">
                <a:solidFill>
                  <a:srgbClr val="4425A7"/>
                </a:solidFill>
              </a:rPr>
              <a:t>Любят экспериментирование и творческие задания.</a:t>
            </a:r>
            <a:endParaRPr lang="ru-RU" sz="2800" dirty="0">
              <a:solidFill>
                <a:srgbClr val="4425A7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5" y="465139"/>
            <a:ext cx="3852703" cy="265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5" y="3200400"/>
            <a:ext cx="3846673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6" y="3200400"/>
            <a:ext cx="3793529" cy="266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21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3107"/>
            <a:ext cx="7985760" cy="500014"/>
          </a:xfrm>
        </p:spPr>
        <p:txBody>
          <a:bodyPr/>
          <a:lstStyle/>
          <a:p>
            <a:r>
              <a:rPr lang="ru-RU" sz="2800" b="0" dirty="0" smtClean="0">
                <a:solidFill>
                  <a:srgbClr val="0070C0"/>
                </a:solidFill>
              </a:rPr>
              <a:t>А иногда зима дарит нам поэтическое настроение</a:t>
            </a:r>
            <a:endParaRPr lang="ru-RU" sz="2800" b="0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833121"/>
            <a:ext cx="7924800" cy="5743149"/>
          </a:xfrm>
        </p:spPr>
        <p:txBody>
          <a:bodyPr/>
          <a:lstStyle/>
          <a:p>
            <a:r>
              <a:rPr lang="ru-RU" sz="1800" dirty="0" smtClean="0">
                <a:solidFill>
                  <a:srgbClr val="7030A0"/>
                </a:solidFill>
              </a:rPr>
              <a:t>Снежная змея ползла однажды в норку.</a:t>
            </a:r>
          </a:p>
          <a:p>
            <a:r>
              <a:rPr lang="ru-RU" sz="1800" dirty="0" smtClean="0">
                <a:solidFill>
                  <a:srgbClr val="7030A0"/>
                </a:solidFill>
              </a:rPr>
              <a:t>Путь был длинный, но оказался он короткий.</a:t>
            </a:r>
          </a:p>
          <a:p>
            <a:r>
              <a:rPr lang="ru-RU" sz="1800" dirty="0" smtClean="0">
                <a:solidFill>
                  <a:srgbClr val="7030A0"/>
                </a:solidFill>
              </a:rPr>
              <a:t>И змея незаметно оказалась в норке.                                                                          (</a:t>
            </a:r>
            <a:r>
              <a:rPr lang="ru-RU" sz="1800" dirty="0" err="1" smtClean="0">
                <a:solidFill>
                  <a:srgbClr val="7030A0"/>
                </a:solidFill>
              </a:rPr>
              <a:t>Тася</a:t>
            </a:r>
            <a:r>
              <a:rPr lang="ru-RU" sz="1800" dirty="0" smtClean="0">
                <a:solidFill>
                  <a:srgbClr val="7030A0"/>
                </a:solidFill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</a:rPr>
              <a:t>Крохмалева</a:t>
            </a:r>
            <a:r>
              <a:rPr lang="ru-RU" sz="1800" dirty="0" smtClean="0">
                <a:solidFill>
                  <a:srgbClr val="7030A0"/>
                </a:solidFill>
              </a:rPr>
              <a:t>)</a:t>
            </a:r>
          </a:p>
          <a:p>
            <a:endParaRPr lang="ru-RU" sz="1800" dirty="0">
              <a:solidFill>
                <a:srgbClr val="7030A0"/>
              </a:solidFill>
            </a:endParaRPr>
          </a:p>
          <a:p>
            <a:r>
              <a:rPr lang="ru-RU" sz="1800" dirty="0" smtClean="0">
                <a:solidFill>
                  <a:srgbClr val="7030A0"/>
                </a:solidFill>
              </a:rPr>
              <a:t>Зимы приходили,</a:t>
            </a:r>
          </a:p>
          <a:p>
            <a:r>
              <a:rPr lang="ru-RU" sz="1800" dirty="0" smtClean="0">
                <a:solidFill>
                  <a:srgbClr val="7030A0"/>
                </a:solidFill>
              </a:rPr>
              <a:t>Зимы уходили.                                Белые снежинки,           Зима- </a:t>
            </a:r>
            <a:r>
              <a:rPr lang="ru-RU" sz="1800" dirty="0" err="1" smtClean="0">
                <a:solidFill>
                  <a:srgbClr val="7030A0"/>
                </a:solidFill>
              </a:rPr>
              <a:t>морозушка</a:t>
            </a:r>
            <a:endParaRPr lang="ru-RU" sz="1800" dirty="0" smtClean="0">
              <a:solidFill>
                <a:srgbClr val="7030A0"/>
              </a:solidFill>
            </a:endParaRPr>
          </a:p>
          <a:p>
            <a:r>
              <a:rPr lang="ru-RU" sz="1800" dirty="0" smtClean="0">
                <a:solidFill>
                  <a:srgbClr val="7030A0"/>
                </a:solidFill>
              </a:rPr>
              <a:t>Ждали мы зимы еще,                    Умелых рук зимы,         К нам </a:t>
            </a:r>
            <a:r>
              <a:rPr lang="ru-RU" sz="1800" dirty="0" err="1" smtClean="0">
                <a:solidFill>
                  <a:srgbClr val="7030A0"/>
                </a:solidFill>
              </a:rPr>
              <a:t>явилася</a:t>
            </a:r>
            <a:r>
              <a:rPr lang="ru-RU" sz="1800" dirty="0" smtClean="0">
                <a:solidFill>
                  <a:srgbClr val="7030A0"/>
                </a:solidFill>
              </a:rPr>
              <a:t>. </a:t>
            </a:r>
          </a:p>
          <a:p>
            <a:r>
              <a:rPr lang="ru-RU" sz="1800" dirty="0" smtClean="0">
                <a:solidFill>
                  <a:srgbClr val="7030A0"/>
                </a:solidFill>
              </a:rPr>
              <a:t>Нам зимою хорошо!                      Падают с </a:t>
            </a:r>
            <a:r>
              <a:rPr lang="ru-RU" sz="1800" dirty="0" err="1" smtClean="0">
                <a:solidFill>
                  <a:srgbClr val="7030A0"/>
                </a:solidFill>
              </a:rPr>
              <a:t>небинки</a:t>
            </a:r>
            <a:r>
              <a:rPr lang="ru-RU" sz="1800" dirty="0" smtClean="0">
                <a:solidFill>
                  <a:srgbClr val="7030A0"/>
                </a:solidFill>
              </a:rPr>
              <a:t>,         Снеговиков стали</a:t>
            </a:r>
          </a:p>
          <a:p>
            <a:r>
              <a:rPr lang="ru-RU" sz="1800" dirty="0" smtClean="0">
                <a:solidFill>
                  <a:srgbClr val="7030A0"/>
                </a:solidFill>
              </a:rPr>
              <a:t>(Алена Буданова)                            Все леса белы.               Мы лепить, </a:t>
            </a:r>
          </a:p>
          <a:p>
            <a:r>
              <a:rPr lang="ru-RU" sz="1800" dirty="0" smtClean="0">
                <a:solidFill>
                  <a:srgbClr val="7030A0"/>
                </a:solidFill>
              </a:rPr>
              <a:t>                                                            (Настя Трофимова)        На коньках кататься,</a:t>
            </a:r>
            <a:endParaRPr lang="ru-RU" sz="1800" dirty="0">
              <a:solidFill>
                <a:srgbClr val="7030A0"/>
              </a:solidFill>
            </a:endParaRPr>
          </a:p>
          <a:p>
            <a:r>
              <a:rPr lang="ru-RU" sz="1800" dirty="0" smtClean="0">
                <a:solidFill>
                  <a:srgbClr val="7030A0"/>
                </a:solidFill>
              </a:rPr>
              <a:t>Я смотрю в окно                                                                         На лыжах бегать,                                    Вижу там снежинки.                                                                  Как огонь игривый.</a:t>
            </a:r>
          </a:p>
          <a:p>
            <a:r>
              <a:rPr lang="ru-RU" sz="1800" dirty="0" smtClean="0">
                <a:solidFill>
                  <a:srgbClr val="7030A0"/>
                </a:solidFill>
              </a:rPr>
              <a:t>Они такие крохотные,                                                               Очень рады мы зиме</a:t>
            </a:r>
          </a:p>
          <a:p>
            <a:r>
              <a:rPr lang="ru-RU" sz="1800" dirty="0" smtClean="0">
                <a:solidFill>
                  <a:srgbClr val="7030A0"/>
                </a:solidFill>
              </a:rPr>
              <a:t>Что я их нарисую.                                                                       Ведь скоро Новый год!</a:t>
            </a:r>
          </a:p>
          <a:p>
            <a:r>
              <a:rPr lang="ru-RU" sz="1800" dirty="0" smtClean="0">
                <a:solidFill>
                  <a:srgbClr val="7030A0"/>
                </a:solidFill>
              </a:rPr>
              <a:t>(Семен Цаплин)                                                                           (Вероника Серова)                    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71" y="3357741"/>
            <a:ext cx="996257" cy="913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93980"/>
            <a:ext cx="785649" cy="8585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1371">
            <a:off x="7818199" y="1192251"/>
            <a:ext cx="1022498" cy="9759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231" flipV="1">
            <a:off x="5035002" y="4870696"/>
            <a:ext cx="773843" cy="8750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54" y="4419600"/>
            <a:ext cx="1874449" cy="215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762000"/>
            <a:ext cx="2691595" cy="190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462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07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9370" y="3867388"/>
            <a:ext cx="2642657" cy="2228612"/>
          </a:xfrm>
        </p:spPr>
        <p:txBody>
          <a:bodyPr/>
          <a:lstStyle/>
          <a:p>
            <a:r>
              <a:rPr lang="ru-RU" sz="2800" dirty="0" smtClean="0">
                <a:solidFill>
                  <a:srgbClr val="0070C0"/>
                </a:solidFill>
              </a:rPr>
              <a:t>В группе тоже не унываем. 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Праздники и                      дни рождения справляем.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993296"/>
            <a:ext cx="2499793" cy="224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714387"/>
            <a:ext cx="2347393" cy="285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80107"/>
            <a:ext cx="3027891" cy="2423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01" y="3764964"/>
            <a:ext cx="3453699" cy="259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0" y="914401"/>
            <a:ext cx="3104289" cy="244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7842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244518"/>
            <a:ext cx="6553200" cy="617837"/>
          </a:xfrm>
        </p:spPr>
        <p:txBody>
          <a:bodyPr/>
          <a:lstStyle/>
          <a:p>
            <a:r>
              <a:rPr lang="ru-RU" sz="4000" dirty="0" smtClean="0">
                <a:solidFill>
                  <a:srgbClr val="0070C0"/>
                </a:solidFill>
              </a:rPr>
              <a:t>Очень любим заниматься.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6183" y="867610"/>
            <a:ext cx="2777255" cy="214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83" y="3968479"/>
            <a:ext cx="279804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8" y="3988231"/>
            <a:ext cx="3027972" cy="2266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97" y="2415128"/>
            <a:ext cx="3115375" cy="200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3" y="867610"/>
            <a:ext cx="2951516" cy="202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8753" y="4817953"/>
            <a:ext cx="1164628" cy="1225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1075">
            <a:off x="4245583" y="1031807"/>
            <a:ext cx="988217" cy="1126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4679">
            <a:off x="1478602" y="3048312"/>
            <a:ext cx="812894" cy="7872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1075">
            <a:off x="7211962" y="3117060"/>
            <a:ext cx="673599" cy="8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2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382579"/>
            <a:ext cx="7467600" cy="1005602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С интересными людьми встречаться и                          добрыми делами заниматься.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87904"/>
            <a:ext cx="3810000" cy="234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600727"/>
            <a:ext cx="3810001" cy="2483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25" y="614019"/>
            <a:ext cx="3226789" cy="242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4893025" y="3034111"/>
            <a:ext cx="3322322" cy="244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307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39962"/>
          </a:xfrm>
        </p:spPr>
        <p:txBody>
          <a:bodyPr/>
          <a:lstStyle/>
          <a:p>
            <a:r>
              <a:rPr lang="ru-RU" sz="3200" dirty="0">
                <a:solidFill>
                  <a:srgbClr val="0070C0"/>
                </a:solidFill>
              </a:rPr>
              <a:t>Зима-</a:t>
            </a:r>
            <a:r>
              <a:rPr lang="ru-RU" sz="2800" dirty="0">
                <a:solidFill>
                  <a:srgbClr val="0070C0"/>
                </a:solidFill>
              </a:rPr>
              <a:t> это замечательное время для укрепления здоровья! Прохладный ветер, легкий мороз, движение на воздухе- хорошая закалка!</a:t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А после снегопада, воздух особенно чистый,</a:t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и можно отправляться на прогулку 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43" y="2466133"/>
            <a:ext cx="2876550" cy="383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045">
            <a:off x="1682914" y="2459861"/>
            <a:ext cx="1227569" cy="1241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16" y="2387683"/>
            <a:ext cx="1217984" cy="1295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28" y="3782821"/>
            <a:ext cx="1087519" cy="12020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554" y="3556502"/>
            <a:ext cx="1112633" cy="1301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7847" y="4724400"/>
            <a:ext cx="1219200" cy="12414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6296" y="5053147"/>
            <a:ext cx="1161412" cy="111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02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25812"/>
          </a:xfrm>
        </p:spPr>
        <p:txBody>
          <a:bodyPr/>
          <a:lstStyle/>
          <a:p>
            <a:r>
              <a:rPr lang="ru-RU" sz="3600" dirty="0" smtClean="0">
                <a:solidFill>
                  <a:srgbClr val="4425A7"/>
                </a:solidFill>
              </a:rPr>
              <a:t>У Зимы забав немало, </a:t>
            </a:r>
            <a:br>
              <a:rPr lang="ru-RU" sz="3600" dirty="0" smtClean="0">
                <a:solidFill>
                  <a:srgbClr val="4425A7"/>
                </a:solidFill>
              </a:rPr>
            </a:br>
            <a:r>
              <a:rPr lang="ru-RU" sz="3600" dirty="0" smtClean="0">
                <a:solidFill>
                  <a:srgbClr val="4425A7"/>
                </a:solidFill>
              </a:rPr>
              <a:t>Научись ценить их рано!</a:t>
            </a:r>
            <a:br>
              <a:rPr lang="ru-RU" sz="3600" dirty="0" smtClean="0">
                <a:solidFill>
                  <a:srgbClr val="4425A7"/>
                </a:solidFill>
              </a:rPr>
            </a:br>
            <a:r>
              <a:rPr lang="ru-RU" sz="3600" dirty="0" smtClean="0">
                <a:solidFill>
                  <a:srgbClr val="4425A7"/>
                </a:solidFill>
              </a:rPr>
              <a:t>И тогда в ответ Зима</a:t>
            </a:r>
            <a:br>
              <a:rPr lang="ru-RU" sz="3600" dirty="0" smtClean="0">
                <a:solidFill>
                  <a:srgbClr val="4425A7"/>
                </a:solidFill>
              </a:rPr>
            </a:br>
            <a:r>
              <a:rPr lang="ru-RU" sz="3600" dirty="0" smtClean="0">
                <a:solidFill>
                  <a:srgbClr val="4425A7"/>
                </a:solidFill>
              </a:rPr>
              <a:t>Даст здоровье на года!!!</a:t>
            </a:r>
            <a:br>
              <a:rPr lang="ru-RU" sz="3600" dirty="0" smtClean="0">
                <a:solidFill>
                  <a:srgbClr val="4425A7"/>
                </a:solidFill>
              </a:rPr>
            </a:br>
            <a:endParaRPr lang="ru-RU" sz="3600" dirty="0">
              <a:solidFill>
                <a:srgbClr val="4425A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54102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302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ru-RU" sz="6600" dirty="0" smtClean="0">
                <a:solidFill>
                  <a:schemeClr val="accent1"/>
                </a:solidFill>
              </a:rPr>
              <a:t>Цель и задачи</a:t>
            </a:r>
            <a:endParaRPr lang="ru-RU" sz="66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z="2400" dirty="0" smtClean="0"/>
              <a:t>Физическое и познавательное развитие, укрепление здоровья детей в зимний период.</a:t>
            </a:r>
          </a:p>
          <a:p>
            <a:pPr marL="0" indent="0">
              <a:buNone/>
            </a:pPr>
            <a:r>
              <a:rPr lang="ru-RU" sz="2000" dirty="0" smtClean="0"/>
              <a:t>-  Создать оптимальные условия для организации двигательной активности и оздоровительной работы с детьми в зимний период;</a:t>
            </a:r>
          </a:p>
          <a:p>
            <a:pPr marL="0" indent="0">
              <a:buNone/>
            </a:pPr>
            <a:r>
              <a:rPr lang="ru-RU" sz="2000" dirty="0" smtClean="0"/>
              <a:t>-  Обогатить содержание прогулки с помощью наблюдений , игр и других видов деятельности;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                -  Повысить интерес детей к зимним играм и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              развлечениям;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                -  Создать условия для детского творчества.                               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74" y="5204619"/>
            <a:ext cx="880110" cy="886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12" y="4800600"/>
            <a:ext cx="820420" cy="808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9000" y="5250259"/>
            <a:ext cx="795020" cy="79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52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924800" cy="548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9400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109128" y="1905555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019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Вы можете использовать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данное оформление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для создания своих презентаций,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но в своей презентации вы должны указать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источник шаблона: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Фокина Лидия Петровна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МКОУ «СОШ ст. Евсино»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err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района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Новосибирской области</a:t>
              </a: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Сайт</a:t>
              </a:r>
              <a:r>
                <a:rPr lang="en-US" sz="2000" b="1" dirty="0" smtClean="0">
                  <a:solidFill>
                    <a:schemeClr val="accent1"/>
                  </a:solidFill>
                  <a:latin typeface="Monotype Corsiva" pitchFamily="66" charset="0"/>
                  <a:hlinkClick r:id="rId2"/>
                </a:rPr>
                <a:t> http://linda6035.ucoz.ru/</a:t>
              </a:r>
              <a:r>
                <a:rPr lang="ru-RU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en-US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44843" y="753719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Monotype Corsiva" pitchFamily="66" charset="0"/>
              </a:rPr>
              <a:t>Информационные источники</a:t>
            </a:r>
          </a:p>
          <a:p>
            <a:pPr algn="ctr"/>
            <a:r>
              <a:rPr lang="ru-RU" sz="2000" dirty="0" smtClean="0">
                <a:latin typeface="Monotype Corsiva" pitchFamily="66" charset="0"/>
                <a:hlinkClick r:id="rId3"/>
              </a:rPr>
              <a:t>Сосульки</a:t>
            </a:r>
            <a:r>
              <a:rPr lang="ru-RU" sz="2000" dirty="0" smtClean="0">
                <a:latin typeface="Monotype Corsiva" pitchFamily="66" charset="0"/>
              </a:rPr>
              <a:t>   </a:t>
            </a:r>
            <a:r>
              <a:rPr lang="ru-RU" sz="2000" dirty="0" smtClean="0">
                <a:latin typeface="Monotype Corsiva" pitchFamily="66" charset="0"/>
                <a:hlinkClick r:id="rId4"/>
              </a:rPr>
              <a:t>Снеговики</a:t>
            </a:r>
            <a:r>
              <a:rPr lang="ru-RU" sz="2000" dirty="0" smtClean="0">
                <a:latin typeface="Monotype Corsiva" pitchFamily="66" charset="0"/>
              </a:rPr>
              <a:t>   </a:t>
            </a:r>
            <a:r>
              <a:rPr lang="ru-RU" sz="2000" dirty="0" smtClean="0">
                <a:latin typeface="Monotype Corsiva" pitchFamily="66" charset="0"/>
                <a:hlinkClick r:id="rId5"/>
              </a:rPr>
              <a:t>Ёлочка </a:t>
            </a:r>
            <a:r>
              <a:rPr lang="ru-RU" sz="2000" dirty="0" smtClean="0">
                <a:latin typeface="Monotype Corsiva" pitchFamily="66" charset="0"/>
              </a:rPr>
              <a:t>  </a:t>
            </a:r>
            <a:r>
              <a:rPr lang="ru-RU" sz="2000" dirty="0" smtClean="0">
                <a:latin typeface="Monotype Corsiva" pitchFamily="66" charset="0"/>
                <a:hlinkClick r:id="rId6"/>
              </a:rPr>
              <a:t> </a:t>
            </a:r>
            <a:r>
              <a:rPr lang="ru-RU" sz="2000" dirty="0">
                <a:solidFill>
                  <a:srgbClr val="9BBB59">
                    <a:lumMod val="75000"/>
                  </a:srgbClr>
                </a:solidFill>
                <a:latin typeface="Monotype Corsiva" pitchFamily="66" charset="0"/>
                <a:ea typeface="Calibri"/>
                <a:hlinkClick r:id="rId7"/>
              </a:rPr>
              <a:t>Рамка</a:t>
            </a:r>
            <a:endParaRPr lang="ru-RU" sz="2000" dirty="0">
              <a:latin typeface="Monotype Corsiva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1"/>
                </a:solidFill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С приходом зимы у детей начинается настоящее раздолье- ведь активные игры на свежем воздухе полезны не только для физического здоровья, но и для эмоционального состояния детей.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Морозный воздух- лучшее лекарство от всяких хворей и прекрасное средство для укрепления всех систем организма.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                                       Достаточно лишь одеться в теплую и        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                                       удобную одежду, которая не стесняет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                                       движений- и вперед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                                                                     к новым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                                                                            свершениям!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72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93238"/>
            <a:ext cx="6068042" cy="1415718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Нет </a:t>
            </a:r>
            <a:r>
              <a:rPr lang="ru-RU" sz="3600" dirty="0" smtClean="0">
                <a:solidFill>
                  <a:srgbClr val="0070C0"/>
                </a:solidFill>
              </a:rPr>
              <a:t>прекраснее</a:t>
            </a:r>
            <a:r>
              <a:rPr lang="ru-RU" sz="3200" dirty="0" smtClean="0">
                <a:solidFill>
                  <a:srgbClr val="0070C0"/>
                </a:solidFill>
              </a:rPr>
              <a:t> поры, чем зима для детворы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42" y="444639"/>
            <a:ext cx="1932958" cy="272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03" y="1407854"/>
            <a:ext cx="2310465" cy="233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7" y="1430066"/>
            <a:ext cx="3018789" cy="2264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7" y="3959183"/>
            <a:ext cx="3018789" cy="2194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42" y="3244148"/>
            <a:ext cx="1995003" cy="307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99" y="3717285"/>
            <a:ext cx="1649500" cy="266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855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9392" y="407794"/>
            <a:ext cx="3289228" cy="2689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343400"/>
            <a:ext cx="3933032" cy="2667000"/>
          </a:xfrm>
        </p:spPr>
        <p:txBody>
          <a:bodyPr/>
          <a:lstStyle/>
          <a:p>
            <a:r>
              <a:rPr lang="ru-RU" sz="2400" dirty="0" smtClean="0">
                <a:solidFill>
                  <a:srgbClr val="0070C0"/>
                </a:solidFill>
              </a:rPr>
              <a:t>Много снега на дворе!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Все деревья в серебре.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Бабу снежную слепили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И Тетю-кучу смастерили!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46" y="4278353"/>
            <a:ext cx="2392124" cy="215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44" y="2382457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64537"/>
            <a:ext cx="1981200" cy="3522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59" y="711394"/>
            <a:ext cx="1337292" cy="15438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003">
            <a:off x="3561827" y="3212884"/>
            <a:ext cx="1131690" cy="10257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003" flipH="1">
            <a:off x="6677004" y="4916137"/>
            <a:ext cx="1451699" cy="153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46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4410794" cy="3200400"/>
          </a:xfrm>
        </p:spPr>
        <p:txBody>
          <a:bodyPr/>
          <a:lstStyle/>
          <a:p>
            <a:r>
              <a:rPr lang="ru-RU" sz="2400" dirty="0" smtClean="0"/>
              <a:t>   </a:t>
            </a:r>
            <a:r>
              <a:rPr lang="ru-RU" sz="2400" dirty="0" smtClean="0">
                <a:solidFill>
                  <a:srgbClr val="0070C0"/>
                </a:solidFill>
              </a:rPr>
              <a:t>Любит зиму детвора,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Что за чудная пора.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      Раз сугроб, два сугроб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             И снежок летит мне в лоб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          С гор на саночках летим,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             Весело по льду скользим.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          Разгулялась здесь зима,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           Смех, веселье, кутерьма!</a:t>
            </a:r>
            <a:br>
              <a:rPr lang="ru-RU" sz="2400" dirty="0" smtClean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48" y="512233"/>
            <a:ext cx="1724025" cy="293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12233"/>
            <a:ext cx="1935642" cy="295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1400"/>
            <a:ext cx="3581402" cy="251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53" y="3381663"/>
            <a:ext cx="1907696" cy="291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28" y="3467099"/>
            <a:ext cx="1983739" cy="271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6417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52800"/>
            <a:ext cx="8686800" cy="3505201"/>
          </a:xfrm>
        </p:spPr>
        <p:txBody>
          <a:bodyPr/>
          <a:lstStyle/>
          <a:p>
            <a:r>
              <a:rPr lang="ru-RU" sz="2400" dirty="0" smtClean="0">
                <a:solidFill>
                  <a:srgbClr val="0070C0"/>
                </a:solidFill>
              </a:rPr>
              <a:t>На горке шум, 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           На горке гам.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 Вокруг ребячий</a:t>
            </a:r>
          </a:p>
          <a:p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                         смех.         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 Идет веселая игра: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          Кто съедет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                       Дальше всех! </a:t>
            </a:r>
            <a:r>
              <a:rPr lang="ru-RU" sz="2000" dirty="0" smtClean="0">
                <a:solidFill>
                  <a:srgbClr val="0070C0"/>
                </a:solidFill>
              </a:rPr>
              <a:t>                                                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24846"/>
            <a:ext cx="3583316" cy="2372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7215"/>
            <a:ext cx="3751580" cy="235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68" y="3327400"/>
            <a:ext cx="3088548" cy="252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200400"/>
            <a:ext cx="1742348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923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366489"/>
            <a:ext cx="8342313" cy="1026875"/>
          </a:xfrm>
        </p:spPr>
        <p:txBody>
          <a:bodyPr/>
          <a:lstStyle/>
          <a:p>
            <a:r>
              <a:rPr lang="ru-RU" sz="2400" dirty="0" smtClean="0">
                <a:solidFill>
                  <a:srgbClr val="4425A7"/>
                </a:solidFill>
              </a:rPr>
              <a:t>Если все вокруг в снегу, если снега горы,</a:t>
            </a:r>
          </a:p>
          <a:p>
            <a:r>
              <a:rPr lang="ru-RU" sz="2400" dirty="0" smtClean="0">
                <a:solidFill>
                  <a:srgbClr val="4425A7"/>
                </a:solidFill>
              </a:rPr>
              <a:t>                                      Я валяться в нем могу или вырыть нору!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0" y="4238414"/>
            <a:ext cx="2943433" cy="2066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238415"/>
            <a:ext cx="3009237" cy="2066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37" y="1718983"/>
            <a:ext cx="2982087" cy="2351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18" y="1561254"/>
            <a:ext cx="20574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2" y="3276600"/>
            <a:ext cx="1727995" cy="307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2" y="1064509"/>
            <a:ext cx="2277910" cy="2109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9350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2667000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Делу время, потехе час.                                  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Любишь кататься люби и саночки возить.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21" y="3844940"/>
            <a:ext cx="3464831" cy="251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86" y="1898423"/>
            <a:ext cx="2346960" cy="389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3" y="1898422"/>
            <a:ext cx="2182654" cy="389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34335"/>
            <a:ext cx="1686163" cy="1368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80" y="1403804"/>
            <a:ext cx="1702920" cy="162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01031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542</Words>
  <Application>Microsoft Office PowerPoint</Application>
  <PresentationFormat>Экран (4:3)</PresentationFormat>
  <Paragraphs>88</Paragraphs>
  <Slides>21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Monotype Corsiva</vt:lpstr>
      <vt:lpstr>1_Тема Office</vt:lpstr>
      <vt:lpstr>Презентация PowerPoint</vt:lpstr>
      <vt:lpstr>Цель и задачи</vt:lpstr>
      <vt:lpstr>Презентация PowerPoint</vt:lpstr>
      <vt:lpstr>Нет прекраснее поры, чем зима для детворы</vt:lpstr>
      <vt:lpstr>Презентация PowerPoint</vt:lpstr>
      <vt:lpstr>   Любит зиму детвора,  Что за чудная пора.       Раз сугроб, два сугроб              И снежок летит мне в лоб            С гор на саночках летим,               Весело по льду скользим.           Разгулялась здесь зима,            Смех, веселье, кутерьма! </vt:lpstr>
      <vt:lpstr>Презентация PowerPoint</vt:lpstr>
      <vt:lpstr>Презентация PowerPoint</vt:lpstr>
      <vt:lpstr>Делу время, потехе час.                                   Любишь кататься люби и саночки возить.</vt:lpstr>
      <vt:lpstr>Презентация PowerPoint</vt:lpstr>
      <vt:lpstr>Презентация PowerPoint</vt:lpstr>
      <vt:lpstr>Презентация PowerPoint</vt:lpstr>
      <vt:lpstr>Презентация PowerPoint</vt:lpstr>
      <vt:lpstr>А иногда зима дарит нам поэтическое настроение</vt:lpstr>
      <vt:lpstr>Презентация PowerPoint</vt:lpstr>
      <vt:lpstr>Презентация PowerPoint</vt:lpstr>
      <vt:lpstr>Презентация PowerPoint</vt:lpstr>
      <vt:lpstr>Зима- это замечательное время для укрепления здоровья! Прохладный ветер, легкий мороз, движение на воздухе- хорошая закалка! А после снегопада, воздух особенно чистый, и можно отправляться на прогулку !</vt:lpstr>
      <vt:lpstr>У Зимы забав немало,  Научись ценить их рано! И тогда в ответ Зима Даст здоровье на года!!!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Microsoft Office</cp:lastModifiedBy>
  <cp:revision>111</cp:revision>
  <dcterms:created xsi:type="dcterms:W3CDTF">2014-07-06T18:18:01Z</dcterms:created>
  <dcterms:modified xsi:type="dcterms:W3CDTF">2019-02-26T21:12:21Z</dcterms:modified>
</cp:coreProperties>
</file>