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23" r:id="rId5"/>
  </p:sldMasterIdLst>
  <p:notesMasterIdLst>
    <p:notesMasterId r:id="rId81"/>
  </p:notesMasterIdLst>
  <p:handoutMasterIdLst>
    <p:handoutMasterId r:id="rId82"/>
  </p:handoutMasterIdLst>
  <p:sldIdLst>
    <p:sldId id="256" r:id="rId6"/>
    <p:sldId id="265" r:id="rId7"/>
    <p:sldId id="266" r:id="rId8"/>
    <p:sldId id="269" r:id="rId9"/>
    <p:sldId id="271" r:id="rId10"/>
    <p:sldId id="273" r:id="rId11"/>
    <p:sldId id="270" r:id="rId12"/>
    <p:sldId id="272" r:id="rId13"/>
    <p:sldId id="267" r:id="rId14"/>
    <p:sldId id="268" r:id="rId15"/>
    <p:sldId id="260" r:id="rId16"/>
    <p:sldId id="262" r:id="rId17"/>
    <p:sldId id="261" r:id="rId18"/>
    <p:sldId id="263" r:id="rId19"/>
    <p:sldId id="264" r:id="rId20"/>
    <p:sldId id="274" r:id="rId21"/>
    <p:sldId id="278" r:id="rId22"/>
    <p:sldId id="275" r:id="rId23"/>
    <p:sldId id="279" r:id="rId24"/>
    <p:sldId id="280" r:id="rId25"/>
    <p:sldId id="282" r:id="rId26"/>
    <p:sldId id="281" r:id="rId27"/>
    <p:sldId id="283" r:id="rId28"/>
    <p:sldId id="276" r:id="rId29"/>
    <p:sldId id="277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33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>
      <p:cViewPr varScale="1">
        <p:scale>
          <a:sx n="91" d="100"/>
          <a:sy n="91" d="100"/>
        </p:scale>
        <p:origin x="126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D4371-7900-490C-A67F-C5BC56FE5DC5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6E83DD4F-74C7-4F90-BD8D-399C76DAA968}" type="pres">
      <dgm:prSet presAssocID="{75CD4371-7900-490C-A67F-C5BC56FE5D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32C5B4F-1222-41BF-99A7-0F705CDAC8E2}" type="presOf" srcId="{75CD4371-7900-490C-A67F-C5BC56FE5DC5}" destId="{6E83DD4F-74C7-4F90-BD8D-399C76DAA9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AA9FD1-7227-4F77-B9FA-A163D9C0E186}" type="doc">
      <dgm:prSet loTypeId="urn:microsoft.com/office/officeart/2005/8/layout/matrix3" loCatId="matrix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766775DC-522C-433C-896E-B982507AF90C}">
      <dgm:prSet custT="1"/>
      <dgm:spPr/>
      <dgm:t>
        <a:bodyPr/>
        <a:lstStyle/>
        <a:p>
          <a:pPr rtl="0"/>
          <a:r>
            <a:rPr lang="ru-RU" sz="2800" dirty="0"/>
            <a:t>Влияние органических повреждений мозга</a:t>
          </a:r>
        </a:p>
      </dgm:t>
    </dgm:pt>
    <dgm:pt modelId="{0BC719F1-AB31-4ADA-B8BE-D3C6AAD7FFA6}" type="parTrans" cxnId="{6527D0E9-8F8A-4B2E-AC55-25CB6ECAC94E}">
      <dgm:prSet/>
      <dgm:spPr/>
      <dgm:t>
        <a:bodyPr/>
        <a:lstStyle/>
        <a:p>
          <a:endParaRPr lang="ru-RU"/>
        </a:p>
      </dgm:t>
    </dgm:pt>
    <dgm:pt modelId="{5DE135BD-8AC7-4B68-9E97-494DD4F55CAE}" type="sibTrans" cxnId="{6527D0E9-8F8A-4B2E-AC55-25CB6ECAC94E}">
      <dgm:prSet/>
      <dgm:spPr/>
      <dgm:t>
        <a:bodyPr/>
        <a:lstStyle/>
        <a:p>
          <a:endParaRPr lang="ru-RU"/>
        </a:p>
      </dgm:t>
    </dgm:pt>
    <dgm:pt modelId="{5B106B88-E480-446D-AF19-3FD4FA334AC1}">
      <dgm:prSet custT="1"/>
      <dgm:spPr/>
      <dgm:t>
        <a:bodyPr/>
        <a:lstStyle/>
        <a:p>
          <a:pPr rtl="0"/>
          <a:r>
            <a:rPr lang="ru-RU" sz="2800" dirty="0"/>
            <a:t>Влияние генетических механизмов </a:t>
          </a:r>
        </a:p>
      </dgm:t>
    </dgm:pt>
    <dgm:pt modelId="{406A504B-7A28-4644-A636-66233BE1A4CD}" type="parTrans" cxnId="{410AC054-3090-4570-BE30-9718F6D90764}">
      <dgm:prSet/>
      <dgm:spPr/>
      <dgm:t>
        <a:bodyPr/>
        <a:lstStyle/>
        <a:p>
          <a:endParaRPr lang="ru-RU"/>
        </a:p>
      </dgm:t>
    </dgm:pt>
    <dgm:pt modelId="{0BDB76DB-112D-4412-A7A4-72AE6798F215}" type="sibTrans" cxnId="{410AC054-3090-4570-BE30-9718F6D90764}">
      <dgm:prSet/>
      <dgm:spPr/>
      <dgm:t>
        <a:bodyPr/>
        <a:lstStyle/>
        <a:p>
          <a:endParaRPr lang="ru-RU"/>
        </a:p>
      </dgm:t>
    </dgm:pt>
    <dgm:pt modelId="{3CD60FC0-2805-4462-A5E4-7111DD52D388}">
      <dgm:prSet custT="1"/>
      <dgm:spPr/>
      <dgm:t>
        <a:bodyPr/>
        <a:lstStyle/>
        <a:p>
          <a:pPr rtl="0"/>
          <a:r>
            <a:rPr lang="ru-RU" sz="2800" dirty="0"/>
            <a:t>Влияние конституциональных особенностей</a:t>
          </a:r>
        </a:p>
      </dgm:t>
    </dgm:pt>
    <dgm:pt modelId="{EF7E8358-C9FE-46C3-9590-C8EA1859D5BE}" type="parTrans" cxnId="{9F503268-4D57-4C63-8D28-24983C2D38C7}">
      <dgm:prSet/>
      <dgm:spPr/>
      <dgm:t>
        <a:bodyPr/>
        <a:lstStyle/>
        <a:p>
          <a:endParaRPr lang="ru-RU"/>
        </a:p>
      </dgm:t>
    </dgm:pt>
    <dgm:pt modelId="{D16B86ED-EB90-443A-9720-CB1C470A187D}" type="sibTrans" cxnId="{9F503268-4D57-4C63-8D28-24983C2D38C7}">
      <dgm:prSet/>
      <dgm:spPr/>
      <dgm:t>
        <a:bodyPr/>
        <a:lstStyle/>
        <a:p>
          <a:endParaRPr lang="ru-RU"/>
        </a:p>
      </dgm:t>
    </dgm:pt>
    <dgm:pt modelId="{A6879135-DA44-4EC9-874B-F90BD6A7097E}">
      <dgm:prSet/>
      <dgm:spPr/>
      <dgm:t>
        <a:bodyPr/>
        <a:lstStyle/>
        <a:p>
          <a:pPr rtl="0"/>
          <a:endParaRPr lang="ru-RU" dirty="0"/>
        </a:p>
      </dgm:t>
    </dgm:pt>
    <dgm:pt modelId="{577BABF2-4642-4272-A109-521139EEEA28}" type="parTrans" cxnId="{8C67A3E3-6E61-42DD-932E-3780A06B9541}">
      <dgm:prSet/>
      <dgm:spPr/>
      <dgm:t>
        <a:bodyPr/>
        <a:lstStyle/>
        <a:p>
          <a:endParaRPr lang="ru-RU"/>
        </a:p>
      </dgm:t>
    </dgm:pt>
    <dgm:pt modelId="{15E47658-1164-4326-B176-E8CAC81B158D}" type="sibTrans" cxnId="{8C67A3E3-6E61-42DD-932E-3780A06B9541}">
      <dgm:prSet/>
      <dgm:spPr/>
      <dgm:t>
        <a:bodyPr/>
        <a:lstStyle/>
        <a:p>
          <a:endParaRPr lang="ru-RU"/>
        </a:p>
      </dgm:t>
    </dgm:pt>
    <dgm:pt modelId="{EB3783F3-1828-4E6F-BA05-EE81A2688606}">
      <dgm:prSet custT="1"/>
      <dgm:spPr/>
      <dgm:t>
        <a:bodyPr/>
        <a:lstStyle/>
        <a:p>
          <a:pPr rtl="0"/>
          <a:r>
            <a:rPr lang="ru-RU" sz="2800" dirty="0"/>
            <a:t>Влияние социальных факторов</a:t>
          </a:r>
        </a:p>
      </dgm:t>
    </dgm:pt>
    <dgm:pt modelId="{D26252A5-CEA0-4C40-A478-0A8FC3DB5E15}" type="parTrans" cxnId="{3102BAB8-3BB3-4CF5-94BB-A045984A9598}">
      <dgm:prSet/>
      <dgm:spPr/>
      <dgm:t>
        <a:bodyPr/>
        <a:lstStyle/>
        <a:p>
          <a:endParaRPr lang="ru-RU"/>
        </a:p>
      </dgm:t>
    </dgm:pt>
    <dgm:pt modelId="{2F2DD5B5-F73F-42DB-856A-67D410B94B71}" type="sibTrans" cxnId="{3102BAB8-3BB3-4CF5-94BB-A045984A9598}">
      <dgm:prSet/>
      <dgm:spPr/>
      <dgm:t>
        <a:bodyPr/>
        <a:lstStyle/>
        <a:p>
          <a:endParaRPr lang="ru-RU"/>
        </a:p>
      </dgm:t>
    </dgm:pt>
    <dgm:pt modelId="{FE458BDB-9079-43B2-8FF9-85BF559FB9FD}" type="pres">
      <dgm:prSet presAssocID="{58AA9FD1-7227-4F77-B9FA-A163D9C0E18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1BA774-BE65-45DC-9737-F157305152A6}" type="pres">
      <dgm:prSet presAssocID="{58AA9FD1-7227-4F77-B9FA-A163D9C0E186}" presName="diamond" presStyleLbl="bgShp" presStyleIdx="0" presStyleCnt="1" custScaleX="181831" custLinFactNeighborX="-4544" custLinFactNeighborY="-959"/>
      <dgm:spPr/>
    </dgm:pt>
    <dgm:pt modelId="{EC44DD52-5287-4BF9-A78C-7CD0E796ABC4}" type="pres">
      <dgm:prSet presAssocID="{58AA9FD1-7227-4F77-B9FA-A163D9C0E186}" presName="quad1" presStyleLbl="node1" presStyleIdx="0" presStyleCnt="4" custScaleX="178842" custScaleY="120128" custLinFactX="49256" custLinFactNeighborX="100000" custLinFactNeighborY="-97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DDFF36-2003-496D-9B89-93472E125467}" type="pres">
      <dgm:prSet presAssocID="{58AA9FD1-7227-4F77-B9FA-A163D9C0E186}" presName="quad2" presStyleLbl="node1" presStyleIdx="1" presStyleCnt="4" custScaleX="181263" custScaleY="122165" custLinFactX="-56656" custLinFactY="18490" custLinFactNeighborX="-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2ECB6-C983-47C6-ABEE-822D3EEF0AB4}" type="pres">
      <dgm:prSet presAssocID="{58AA9FD1-7227-4F77-B9FA-A163D9C0E186}" presName="quad3" presStyleLbl="node1" presStyleIdx="2" presStyleCnt="4" custScaleX="185691" custScaleY="122134" custLinFactY="-20984" custLinFactNeighborX="-5387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A2073-AA4D-48B6-8364-FAE8BE85A685}" type="pres">
      <dgm:prSet presAssocID="{58AA9FD1-7227-4F77-B9FA-A163D9C0E186}" presName="quad4" presStyleLbl="node1" presStyleIdx="3" presStyleCnt="4" custScaleX="183388" custScaleY="120130" custLinFactNeighborX="43837" custLinFactNeighborY="97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67A3E3-6E61-42DD-932E-3780A06B9541}" srcId="{58AA9FD1-7227-4F77-B9FA-A163D9C0E186}" destId="{A6879135-DA44-4EC9-874B-F90BD6A7097E}" srcOrd="4" destOrd="0" parTransId="{577BABF2-4642-4272-A109-521139EEEA28}" sibTransId="{15E47658-1164-4326-B176-E8CAC81B158D}"/>
    <dgm:cxn modelId="{A54864D9-4461-452C-9BC8-3BB839184DAF}" type="presOf" srcId="{766775DC-522C-433C-896E-B982507AF90C}" destId="{EC44DD52-5287-4BF9-A78C-7CD0E796ABC4}" srcOrd="0" destOrd="0" presId="urn:microsoft.com/office/officeart/2005/8/layout/matrix3"/>
    <dgm:cxn modelId="{410AC054-3090-4570-BE30-9718F6D90764}" srcId="{58AA9FD1-7227-4F77-B9FA-A163D9C0E186}" destId="{5B106B88-E480-446D-AF19-3FD4FA334AC1}" srcOrd="2" destOrd="0" parTransId="{406A504B-7A28-4644-A636-66233BE1A4CD}" sibTransId="{0BDB76DB-112D-4412-A7A4-72AE6798F215}"/>
    <dgm:cxn modelId="{3D49577C-14BB-4E98-A15B-8CA9ABE22A67}" type="presOf" srcId="{3CD60FC0-2805-4462-A5E4-7111DD52D388}" destId="{58FA2073-AA4D-48B6-8364-FAE8BE85A685}" srcOrd="0" destOrd="0" presId="urn:microsoft.com/office/officeart/2005/8/layout/matrix3"/>
    <dgm:cxn modelId="{6527D0E9-8F8A-4B2E-AC55-25CB6ECAC94E}" srcId="{58AA9FD1-7227-4F77-B9FA-A163D9C0E186}" destId="{766775DC-522C-433C-896E-B982507AF90C}" srcOrd="0" destOrd="0" parTransId="{0BC719F1-AB31-4ADA-B8BE-D3C6AAD7FFA6}" sibTransId="{5DE135BD-8AC7-4B68-9E97-494DD4F55CAE}"/>
    <dgm:cxn modelId="{4E8BD190-46AD-49D2-B9DB-58FD9D385C40}" type="presOf" srcId="{EB3783F3-1828-4E6F-BA05-EE81A2688606}" destId="{C5DDFF36-2003-496D-9B89-93472E125467}" srcOrd="0" destOrd="0" presId="urn:microsoft.com/office/officeart/2005/8/layout/matrix3"/>
    <dgm:cxn modelId="{25EFAAB8-8E08-489C-9522-7AEBC0534E17}" type="presOf" srcId="{58AA9FD1-7227-4F77-B9FA-A163D9C0E186}" destId="{FE458BDB-9079-43B2-8FF9-85BF559FB9FD}" srcOrd="0" destOrd="0" presId="urn:microsoft.com/office/officeart/2005/8/layout/matrix3"/>
    <dgm:cxn modelId="{9F503268-4D57-4C63-8D28-24983C2D38C7}" srcId="{58AA9FD1-7227-4F77-B9FA-A163D9C0E186}" destId="{3CD60FC0-2805-4462-A5E4-7111DD52D388}" srcOrd="3" destOrd="0" parTransId="{EF7E8358-C9FE-46C3-9590-C8EA1859D5BE}" sibTransId="{D16B86ED-EB90-443A-9720-CB1C470A187D}"/>
    <dgm:cxn modelId="{3102BAB8-3BB3-4CF5-94BB-A045984A9598}" srcId="{58AA9FD1-7227-4F77-B9FA-A163D9C0E186}" destId="{EB3783F3-1828-4E6F-BA05-EE81A2688606}" srcOrd="1" destOrd="0" parTransId="{D26252A5-CEA0-4C40-A478-0A8FC3DB5E15}" sibTransId="{2F2DD5B5-F73F-42DB-856A-67D410B94B71}"/>
    <dgm:cxn modelId="{5302274C-CBEF-4A7A-B00D-7D0BB2527209}" type="presOf" srcId="{5B106B88-E480-446D-AF19-3FD4FA334AC1}" destId="{F7E2ECB6-C983-47C6-ABEE-822D3EEF0AB4}" srcOrd="0" destOrd="0" presId="urn:microsoft.com/office/officeart/2005/8/layout/matrix3"/>
    <dgm:cxn modelId="{2AC1B1FE-2B41-41BD-AEE4-34275EC731D0}" type="presParOf" srcId="{FE458BDB-9079-43B2-8FF9-85BF559FB9FD}" destId="{6B1BA774-BE65-45DC-9737-F157305152A6}" srcOrd="0" destOrd="0" presId="urn:microsoft.com/office/officeart/2005/8/layout/matrix3"/>
    <dgm:cxn modelId="{BD2AAFD4-2483-4421-8CFE-EF6F53BD706D}" type="presParOf" srcId="{FE458BDB-9079-43B2-8FF9-85BF559FB9FD}" destId="{EC44DD52-5287-4BF9-A78C-7CD0E796ABC4}" srcOrd="1" destOrd="0" presId="urn:microsoft.com/office/officeart/2005/8/layout/matrix3"/>
    <dgm:cxn modelId="{E8DFA7E0-84C7-40BC-8073-7C79A9066726}" type="presParOf" srcId="{FE458BDB-9079-43B2-8FF9-85BF559FB9FD}" destId="{C5DDFF36-2003-496D-9B89-93472E125467}" srcOrd="2" destOrd="0" presId="urn:microsoft.com/office/officeart/2005/8/layout/matrix3"/>
    <dgm:cxn modelId="{94754236-AAA6-4364-8EED-D3B9F324419C}" type="presParOf" srcId="{FE458BDB-9079-43B2-8FF9-85BF559FB9FD}" destId="{F7E2ECB6-C983-47C6-ABEE-822D3EEF0AB4}" srcOrd="3" destOrd="0" presId="urn:microsoft.com/office/officeart/2005/8/layout/matrix3"/>
    <dgm:cxn modelId="{1851EF97-D16F-46DC-8DFC-BAE53AD21562}" type="presParOf" srcId="{FE458BDB-9079-43B2-8FF9-85BF559FB9FD}" destId="{58FA2073-AA4D-48B6-8364-FAE8BE85A68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BA774-BE65-45DC-9737-F157305152A6}">
      <dsp:nvSpPr>
        <dsp:cNvPr id="0" name=""/>
        <dsp:cNvSpPr/>
      </dsp:nvSpPr>
      <dsp:spPr>
        <a:xfrm>
          <a:off x="-370183" y="0"/>
          <a:ext cx="9427166" cy="518457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44DD52-5287-4BF9-A78C-7CD0E796ABC4}">
      <dsp:nvSpPr>
        <dsp:cNvPr id="0" name=""/>
        <dsp:cNvSpPr/>
      </dsp:nvSpPr>
      <dsp:spPr>
        <a:xfrm>
          <a:off x="4464493" y="91312"/>
          <a:ext cx="3616157" cy="24289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Влияние органических повреждений мозга</a:t>
          </a:r>
        </a:p>
      </dsp:txBody>
      <dsp:txXfrm>
        <a:off x="4583065" y="209884"/>
        <a:ext cx="3379013" cy="2191825"/>
      </dsp:txXfrm>
    </dsp:sp>
    <dsp:sp modelId="{C5DDFF36-2003-496D-9B89-93472E125467}">
      <dsp:nvSpPr>
        <dsp:cNvPr id="0" name=""/>
        <dsp:cNvSpPr/>
      </dsp:nvSpPr>
      <dsp:spPr>
        <a:xfrm>
          <a:off x="432045" y="2664297"/>
          <a:ext cx="3665110" cy="24701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Влияние социальных факторов</a:t>
          </a:r>
        </a:p>
      </dsp:txBody>
      <dsp:txXfrm>
        <a:off x="552628" y="2784880"/>
        <a:ext cx="3423944" cy="2228991"/>
      </dsp:txXfrm>
    </dsp:sp>
    <dsp:sp modelId="{F7E2ECB6-C983-47C6-ABEE-822D3EEF0AB4}">
      <dsp:nvSpPr>
        <dsp:cNvPr id="0" name=""/>
        <dsp:cNvSpPr/>
      </dsp:nvSpPr>
      <dsp:spPr>
        <a:xfrm>
          <a:off x="288033" y="5"/>
          <a:ext cx="3754643" cy="24695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Влияние генетических механизмов </a:t>
          </a:r>
        </a:p>
      </dsp:txBody>
      <dsp:txXfrm>
        <a:off x="408586" y="120558"/>
        <a:ext cx="3513537" cy="2228424"/>
      </dsp:txXfrm>
    </dsp:sp>
    <dsp:sp modelId="{58FA2073-AA4D-48B6-8364-FAE8BE85A685}">
      <dsp:nvSpPr>
        <dsp:cNvPr id="0" name=""/>
        <dsp:cNvSpPr/>
      </dsp:nvSpPr>
      <dsp:spPr>
        <a:xfrm>
          <a:off x="4464499" y="2664293"/>
          <a:ext cx="3708077" cy="24290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Влияние конституциональных особенностей</a:t>
          </a:r>
        </a:p>
      </dsp:txBody>
      <dsp:txXfrm>
        <a:off x="4583073" y="2782867"/>
        <a:ext cx="3470929" cy="2191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9A910-A21B-43A4-B58F-97C6BA545C01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DA558-70AC-49FB-9E71-7BB6C7EA1B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5132-FE6F-42DC-A1C5-9135A888C056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1A090-DBDB-4F36-8DC6-F81FDECF1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1A090-DBDB-4F36-8DC6-F81FDECF1C6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42AB0-361C-4774-BBF3-BFA26ACE746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90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F1A090-DBDB-4F36-8DC6-F81FDECF1C6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06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9165771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6719338" y="2854090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320219" y="235162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 userDrawn="1"/>
        </p:nvSpPr>
        <p:spPr>
          <a:xfrm>
            <a:off x="6310567" y="2180989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5657077" y="2200692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art 17"/>
          <p:cNvSpPr/>
          <p:nvPr userDrawn="1"/>
        </p:nvSpPr>
        <p:spPr>
          <a:xfrm>
            <a:off x="7921099" y="2133346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56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3" y="1624994"/>
            <a:ext cx="5151257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94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920115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7180320" y="2632844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420740" y="173383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>
            <a:off x="6649981" y="1741461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6471282" y="2797943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/>
          <p:cNvSpPr/>
          <p:nvPr userDrawn="1"/>
        </p:nvSpPr>
        <p:spPr>
          <a:xfrm>
            <a:off x="8040675" y="2283593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52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44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89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39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86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4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66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66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73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07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10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8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8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662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72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6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126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3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2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6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925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FE55ED-8B69-49AC-934E-7375526B8067}" type="slidenum">
              <a:rPr kumimoji="0" lang="ru-RU" altLang="ru-RU" sz="1000" b="1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1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121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6EA62-F239-4795-AB6D-7A2A7B9CB0ED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736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C82886-9519-4155-B49D-3774D61E2F6C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382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45EB54-A2AD-474B-9125-089F3EC0796A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40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EC84E3-41AE-4069-BAA0-85D20DCD2169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480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30DB82-CFFE-4B8D-A5EA-0C241CB91B81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8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5CF86E-7172-4D55-B18C-CEB0FDAB86EA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161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C44C8-ECBC-42AA-B632-7AB6EADB6FFC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191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1BDA7-0821-47C5-9E62-CD7FDEB09ABC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2C0AC-778C-4CF0-869C-60720DF0860B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84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CCA54-9B28-42F1-8137-2ADD1B55B0A7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80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C984F5-433F-47A2-A6BB-14D4486564D9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08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00312A-82DD-4719-BE4F-E8180D11093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026019-C52A-4F6D-8486-D4EAC72682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78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E99F8-F14C-4D40-A268-4B4FE8B005B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C79E8-D2D6-4844-A7C8-F6FA6FBCEAB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9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4E4BC-2A8F-4245-9772-F883D6D3AAD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FF3D76-93FB-4854-BDFB-D96EC345E25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49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15644-2ABB-4362-9497-DA637535F75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598DE2-5C96-4C10-AE1E-23A887AB4F2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94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BB655C-C9A2-4367-AFC8-F83E30B4EB7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C8830-BB23-42A4-80AD-C04323728EE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5313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961A9-7048-4837-BA5C-551CCF7DD06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2E1BA-A5A9-44E3-AA57-B54720D6287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55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6E69F-E757-442B-811F-E39FCE2D62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DFF7B8-3360-4E40-B077-86E2999A7209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842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A22A8-30D7-4989-A97F-58FE577B019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C61E1F-0EC8-4871-925D-14CD54D8036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23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83B45-56C5-4805-98D6-DD5EBE2B04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CA94E7-2CE1-4BE7-8F92-F2927A6408C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91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6737B-C49D-49E2-9069-E4B779F0D7B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91DFCC-A360-4A85-A0EB-9227CF9794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50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6066F-6BA9-4C21-9BA7-3250E51B8ED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49E96-E93B-47D0-9E7A-7C80F76946C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3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844A232-FEE6-408C-B575-4FF8173BDFAD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7231B58-6B1D-46D4-81C9-2FFE81FAA6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22/01/2019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1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2774D-26BB-4531-8A3E-C4BFAE7D3BEB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2BCD56-C3E8-432E-940A-7DC05F814EE3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9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DF57E3-6AE5-4920-8FBC-98D7E4249708}" type="slidenum">
              <a:rPr kumimoji="0" lang="ru-RU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1032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3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6E475-E995-4FFD-A340-9E13D865117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22.01.2019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0B03FB-C494-4F77-9284-E6836AF11672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3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8064896" cy="254771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Теоретические аспекты видов нарушений и методы диагностики нарушений аффективно-волевой сферы </a:t>
            </a:r>
            <a:br>
              <a:rPr lang="ru-RU" b="1" dirty="0"/>
            </a:br>
            <a:r>
              <a:rPr lang="ru-RU" b="1" dirty="0"/>
              <a:t>у детей дошкольного возраста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ru-RU" dirty="0"/>
              <a:t>МДОУ «Детский сад № 52», 23 января 2019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134000" y="996644"/>
            <a:ext cx="1977629" cy="59997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Время пошло</a:t>
              </a:r>
              <a:r>
                <a:rPr lang="en-GB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 algn="ctr" defTabSz="685800"/>
              <a:endPara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36476" y="999103"/>
            <a:ext cx="1984729" cy="577075"/>
            <a:chOff x="4311709" y="216387"/>
            <a:chExt cx="2646305" cy="769433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11709" y="216387"/>
              <a:ext cx="2636838" cy="69755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ru-RU" sz="187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Время вышло</a:t>
              </a:r>
              <a:r>
                <a:rPr lang="en-GB" sz="1875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1874044" y="208269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644379" y="2268434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770335" y="225295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2969419" y="2499415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342900" y="186957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454819" y="204935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801292" y="507830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725342" y="507830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846785" y="5281906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613172" y="2555374"/>
            <a:ext cx="2871788" cy="287297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2" y="234701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2475603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2407737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1841897" y="2666102"/>
            <a:ext cx="425054" cy="425054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33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2839641" y="3311421"/>
            <a:ext cx="34529" cy="141685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2963606" y="3435280"/>
            <a:ext cx="439341" cy="52503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28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2857500" y="4406796"/>
            <a:ext cx="33338" cy="166688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2461022" y="4725646"/>
            <a:ext cx="471965" cy="433388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3892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913210" y="4478234"/>
            <a:ext cx="13097" cy="92869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1916907" y="5018777"/>
            <a:ext cx="7144" cy="9525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698816" y="3399528"/>
            <a:ext cx="428625" cy="466900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533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122709" y="4725646"/>
            <a:ext cx="427435" cy="426244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3888875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298" y="393530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356123" y="183385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472804" y="1770752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2622" y="2511321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78581" y="259823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2505075" y="1801708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2388394" y="1739796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584848" y="188624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3371850" y="206602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323003" y="29916"/>
            <a:ext cx="862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Какими могут быть причины появления нарушений аффективно-волевой сферы?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1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03276234"/>
              </p:ext>
            </p:extLst>
          </p:nvPr>
        </p:nvGraphicFramePr>
        <p:xfrm>
          <a:off x="251520" y="1412776"/>
          <a:ext cx="868680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467544" y="188640"/>
            <a:ext cx="8229600" cy="906114"/>
            <a:chOff x="0" y="188643"/>
            <a:chExt cx="8229600" cy="90611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188643"/>
              <a:ext cx="8229600" cy="90611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44233" y="232876"/>
              <a:ext cx="8141134" cy="817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700" kern="1200" dirty="0">
                  <a:latin typeface="+mj-lt"/>
                  <a:cs typeface="Times New Roman" pitchFamily="18" charset="0"/>
                </a:rPr>
                <a:t>Причины появления нарушений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C93F0-DAF9-4655-9F3D-EA0A0DC7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Влияние генетических механизмов: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D399C1-72E8-40B4-8F77-0FE090F7B4F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/>
              <a:t>Наиболее очевидным показателем роли генетических факторов возникновения поведенческих расстройств являются выраженные эмоционально-поведенческие расстройства при таких формах психических патологий, как шизофрения и детский аутизм, моногенные болезни такие как: синдром </a:t>
            </a:r>
            <a:r>
              <a:rPr lang="ru-RU" sz="2800" dirty="0" err="1"/>
              <a:t>Ретта</a:t>
            </a:r>
            <a:r>
              <a:rPr lang="ru-RU" sz="2800" dirty="0"/>
              <a:t> </a:t>
            </a:r>
          </a:p>
          <a:p>
            <a:pPr marL="0" indent="0" algn="just">
              <a:buNone/>
            </a:pPr>
            <a:r>
              <a:rPr lang="ru-RU" sz="2800" dirty="0"/>
              <a:t>    и синдром </a:t>
            </a:r>
            <a:r>
              <a:rPr lang="ru-RU" sz="2800" dirty="0" err="1"/>
              <a:t>Туретта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1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91732-6237-4518-A491-7E7BFC5C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Влияние конституциональных особенностей: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15C0CC-969B-4696-A510-256A016AB05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дисбаланс </a:t>
            </a:r>
            <a:r>
              <a:rPr lang="ru-RU" dirty="0" err="1"/>
              <a:t>нейротрансмитеров</a:t>
            </a:r>
            <a:r>
              <a:rPr lang="ru-RU" dirty="0"/>
              <a:t>;</a:t>
            </a:r>
          </a:p>
          <a:p>
            <a:r>
              <a:rPr lang="ru-RU" dirty="0"/>
              <a:t>избыток гормонов;</a:t>
            </a:r>
          </a:p>
          <a:p>
            <a:r>
              <a:rPr lang="ru-RU" dirty="0"/>
              <a:t>метаболические изменения; </a:t>
            </a:r>
          </a:p>
          <a:p>
            <a:r>
              <a:rPr lang="ru-RU" dirty="0"/>
              <a:t>аномальные формы возбуждения;</a:t>
            </a:r>
          </a:p>
          <a:p>
            <a:r>
              <a:rPr lang="ru-RU" dirty="0"/>
              <a:t>более низкая частота сердечных сокращений;</a:t>
            </a:r>
          </a:p>
          <a:p>
            <a:r>
              <a:rPr lang="ru-RU" dirty="0"/>
              <a:t>сниженный уровень возбуждения в целом.</a:t>
            </a:r>
          </a:p>
        </p:txBody>
      </p:sp>
    </p:spTree>
    <p:extLst>
      <p:ext uri="{BB962C8B-B14F-4D97-AF65-F5344CB8AC3E}">
        <p14:creationId xmlns:p14="http://schemas.microsoft.com/office/powerpoint/2010/main" val="25019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B48FB-AF5D-4E8A-9279-CAEBB9C7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8" y="266700"/>
            <a:ext cx="844252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Влияние органических повреждений мозга: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44A734-E64B-44B1-BE09-185DBF0380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43951" y="1700808"/>
            <a:ext cx="8153400" cy="4495800"/>
          </a:xfrm>
        </p:spPr>
        <p:txBody>
          <a:bodyPr>
            <a:normAutofit/>
          </a:bodyPr>
          <a:lstStyle/>
          <a:p>
            <a:r>
              <a:rPr lang="ru-RU" dirty="0"/>
              <a:t>пери- и </a:t>
            </a:r>
            <a:r>
              <a:rPr lang="ru-RU" dirty="0" err="1"/>
              <a:t>интранатальная</a:t>
            </a:r>
            <a:r>
              <a:rPr lang="ru-RU" dirty="0"/>
              <a:t> патология;</a:t>
            </a:r>
          </a:p>
          <a:p>
            <a:r>
              <a:rPr lang="ru-RU" dirty="0"/>
              <a:t>хроническая внутриутробная гипоксия плода;</a:t>
            </a:r>
          </a:p>
          <a:p>
            <a:r>
              <a:rPr lang="ru-RU" dirty="0"/>
              <a:t>токсикозы и угрозы прерывания беременности;</a:t>
            </a:r>
          </a:p>
          <a:p>
            <a:r>
              <a:rPr lang="ru-RU" dirty="0"/>
              <a:t>черепно-мозговые травмы;</a:t>
            </a:r>
          </a:p>
          <a:p>
            <a:r>
              <a:rPr lang="ru-RU" dirty="0"/>
              <a:t>инфекционные заболевания;</a:t>
            </a:r>
          </a:p>
          <a:p>
            <a:r>
              <a:rPr lang="ru-RU" dirty="0"/>
              <a:t>интоксикация;</a:t>
            </a:r>
          </a:p>
          <a:p>
            <a:r>
              <a:rPr lang="ru-RU" dirty="0"/>
              <a:t>сосудистые заболевания головного мозга и новообразования.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19887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38D94-0F64-45C8-BE31-FBA4F6D9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Влияние психосоциальных факторов: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D90408-72EA-40C7-96D6-C07D7B7D987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Наличие психического расстройства у одного и/или обоих родителей;</a:t>
            </a:r>
          </a:p>
          <a:p>
            <a:r>
              <a:rPr lang="ru-RU" dirty="0"/>
              <a:t>Родительская преступность;</a:t>
            </a:r>
          </a:p>
          <a:p>
            <a:r>
              <a:rPr lang="ru-RU" dirty="0"/>
              <a:t>Практика воспитания ребенка;</a:t>
            </a:r>
          </a:p>
          <a:p>
            <a:r>
              <a:rPr lang="ru-RU" dirty="0"/>
              <a:t>Образцы взаимодействия родитель-ребенок;</a:t>
            </a:r>
          </a:p>
          <a:p>
            <a:r>
              <a:rPr lang="ru-RU" dirty="0"/>
              <a:t>Сексуальное насилие.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12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768518" y="2060848"/>
            <a:ext cx="4000634" cy="410819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Обсуждение в группах (5 мин)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sz="3400" dirty="0"/>
              <a:t>Кого и как педагог может диагностировать, чтобы проанализировать ситуацию?</a:t>
            </a:r>
          </a:p>
          <a:p>
            <a:r>
              <a:rPr lang="ru-RU" sz="3400" dirty="0"/>
              <a:t>Какие инструменты диагностики помогут в работе педагога?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260648"/>
            <a:ext cx="8229600" cy="906114"/>
            <a:chOff x="0" y="188643"/>
            <a:chExt cx="8229600" cy="90611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188643"/>
              <a:ext cx="8229600" cy="90611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4233" y="232876"/>
              <a:ext cx="8141134" cy="817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latin typeface="+mj-lt"/>
                  <a:cs typeface="Times New Roman" pitchFamily="18" charset="0"/>
                </a:rPr>
                <a:t>Диагностика аффективно-волевой сферы</a:t>
              </a:r>
              <a:endParaRPr lang="ru-RU" sz="3200" kern="120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7" name="start timer"/>
          <p:cNvGrpSpPr/>
          <p:nvPr/>
        </p:nvGrpSpPr>
        <p:grpSpPr>
          <a:xfrm>
            <a:off x="1804386" y="1600200"/>
            <a:ext cx="1977629" cy="599972"/>
            <a:chOff x="1332706" y="185859"/>
            <a:chExt cx="2636838" cy="799962"/>
          </a:xfrm>
        </p:grpSpPr>
        <p:sp>
          <p:nvSpPr>
            <p:cNvPr id="1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Время пошло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times up"/>
          <p:cNvGrpSpPr/>
          <p:nvPr/>
        </p:nvGrpSpPr>
        <p:grpSpPr>
          <a:xfrm>
            <a:off x="1806862" y="1602659"/>
            <a:ext cx="1984729" cy="577075"/>
            <a:chOff x="4311709" y="216387"/>
            <a:chExt cx="2646305" cy="769433"/>
          </a:xfrm>
        </p:grpSpPr>
        <p:sp>
          <p:nvSpPr>
            <p:cNvPr id="14" name="Rounded Rectangle 123"/>
            <p:cNvSpPr/>
            <p:nvPr/>
          </p:nvSpPr>
          <p:spPr>
            <a:xfrm>
              <a:off x="4321176" y="28826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24"/>
            <p:cNvSpPr/>
            <p:nvPr/>
          </p:nvSpPr>
          <p:spPr>
            <a:xfrm>
              <a:off x="4311709" y="216387"/>
              <a:ext cx="2636838" cy="69755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7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Время вышло</a:t>
              </a:r>
              <a:r>
                <a:rPr kumimoji="0" lang="en-GB" sz="187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670386" y="2343352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662302" y="2767215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662302" y="2767215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2662302" y="2767214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662302" y="2767214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9"/>
          <p:cNvSpPr>
            <a:spLocks/>
          </p:cNvSpPr>
          <p:nvPr/>
        </p:nvSpPr>
        <p:spPr bwMode="auto">
          <a:xfrm>
            <a:off x="2544430" y="2686253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0"/>
          <p:cNvSpPr>
            <a:spLocks/>
          </p:cNvSpPr>
          <p:nvPr/>
        </p:nvSpPr>
        <p:spPr bwMode="auto">
          <a:xfrm>
            <a:off x="3314765" y="2871990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1"/>
          <p:cNvSpPr>
            <a:spLocks/>
          </p:cNvSpPr>
          <p:nvPr/>
        </p:nvSpPr>
        <p:spPr bwMode="auto">
          <a:xfrm>
            <a:off x="1440721" y="2856512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2"/>
          <p:cNvSpPr>
            <a:spLocks noEditPoints="1"/>
          </p:cNvSpPr>
          <p:nvPr/>
        </p:nvSpPr>
        <p:spPr bwMode="auto">
          <a:xfrm>
            <a:off x="1599074" y="3086303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3"/>
          <p:cNvSpPr>
            <a:spLocks noEditPoints="1"/>
          </p:cNvSpPr>
          <p:nvPr/>
        </p:nvSpPr>
        <p:spPr bwMode="auto">
          <a:xfrm>
            <a:off x="1599074" y="3086303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1599074" y="3086303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15"/>
          <p:cNvSpPr>
            <a:spLocks/>
          </p:cNvSpPr>
          <p:nvPr/>
        </p:nvSpPr>
        <p:spPr bwMode="auto">
          <a:xfrm>
            <a:off x="3819590" y="3218462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16"/>
          <p:cNvSpPr>
            <a:spLocks/>
          </p:cNvSpPr>
          <p:nvPr/>
        </p:nvSpPr>
        <p:spPr bwMode="auto">
          <a:xfrm>
            <a:off x="3639805" y="3102971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17"/>
          <p:cNvSpPr>
            <a:spLocks/>
          </p:cNvSpPr>
          <p:nvPr/>
        </p:nvSpPr>
        <p:spPr bwMode="auto">
          <a:xfrm>
            <a:off x="1013286" y="2473131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18"/>
          <p:cNvSpPr>
            <a:spLocks noEditPoints="1"/>
          </p:cNvSpPr>
          <p:nvPr/>
        </p:nvSpPr>
        <p:spPr bwMode="auto">
          <a:xfrm>
            <a:off x="1175211" y="3375625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19"/>
          <p:cNvSpPr>
            <a:spLocks/>
          </p:cNvSpPr>
          <p:nvPr/>
        </p:nvSpPr>
        <p:spPr bwMode="auto">
          <a:xfrm>
            <a:off x="1125205" y="2652915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0"/>
          <p:cNvSpPr>
            <a:spLocks/>
          </p:cNvSpPr>
          <p:nvPr/>
        </p:nvSpPr>
        <p:spPr bwMode="auto">
          <a:xfrm>
            <a:off x="1471678" y="5681865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1"/>
          <p:cNvSpPr>
            <a:spLocks noEditPoints="1"/>
          </p:cNvSpPr>
          <p:nvPr/>
        </p:nvSpPr>
        <p:spPr bwMode="auto">
          <a:xfrm>
            <a:off x="1674083" y="5886652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2"/>
          <p:cNvSpPr>
            <a:spLocks noEditPoints="1"/>
          </p:cNvSpPr>
          <p:nvPr/>
        </p:nvSpPr>
        <p:spPr bwMode="auto">
          <a:xfrm>
            <a:off x="1674083" y="5886652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23"/>
          <p:cNvSpPr>
            <a:spLocks/>
          </p:cNvSpPr>
          <p:nvPr/>
        </p:nvSpPr>
        <p:spPr bwMode="auto">
          <a:xfrm>
            <a:off x="1674083" y="5886652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24"/>
          <p:cNvSpPr>
            <a:spLocks/>
          </p:cNvSpPr>
          <p:nvPr/>
        </p:nvSpPr>
        <p:spPr bwMode="auto">
          <a:xfrm>
            <a:off x="3395728" y="5681865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25"/>
          <p:cNvSpPr>
            <a:spLocks/>
          </p:cNvSpPr>
          <p:nvPr/>
        </p:nvSpPr>
        <p:spPr bwMode="auto">
          <a:xfrm>
            <a:off x="3741009" y="5885462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26"/>
          <p:cNvSpPr>
            <a:spLocks/>
          </p:cNvSpPr>
          <p:nvPr/>
        </p:nvSpPr>
        <p:spPr bwMode="auto">
          <a:xfrm>
            <a:off x="3741009" y="5885462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27"/>
          <p:cNvSpPr>
            <a:spLocks/>
          </p:cNvSpPr>
          <p:nvPr/>
        </p:nvSpPr>
        <p:spPr bwMode="auto">
          <a:xfrm>
            <a:off x="3517171" y="5885462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283558" y="3158930"/>
            <a:ext cx="2871788" cy="2872979"/>
            <a:chOff x="817563" y="2264166"/>
            <a:chExt cx="3829050" cy="3830638"/>
          </a:xfrm>
        </p:grpSpPr>
        <p:sp>
          <p:nvSpPr>
            <p:cNvPr id="41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Freeform 29"/>
          <p:cNvSpPr>
            <a:spLocks noEditPoints="1"/>
          </p:cNvSpPr>
          <p:nvPr/>
        </p:nvSpPr>
        <p:spPr bwMode="auto">
          <a:xfrm>
            <a:off x="1074008" y="2950571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0"/>
          <p:cNvSpPr>
            <a:spLocks noEditPoints="1"/>
          </p:cNvSpPr>
          <p:nvPr/>
        </p:nvSpPr>
        <p:spPr bwMode="auto">
          <a:xfrm>
            <a:off x="1203787" y="3079159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31"/>
          <p:cNvSpPr>
            <a:spLocks noEditPoints="1"/>
          </p:cNvSpPr>
          <p:nvPr/>
        </p:nvSpPr>
        <p:spPr bwMode="auto">
          <a:xfrm>
            <a:off x="1135921" y="3011293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512283" y="3269658"/>
            <a:ext cx="425054" cy="425054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33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3" name="Freeform 40"/>
          <p:cNvSpPr>
            <a:spLocks noEditPoints="1"/>
          </p:cNvSpPr>
          <p:nvPr/>
        </p:nvSpPr>
        <p:spPr bwMode="auto">
          <a:xfrm>
            <a:off x="3104023" y="3599462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46"/>
          <p:cNvSpPr>
            <a:spLocks noEditPoints="1"/>
          </p:cNvSpPr>
          <p:nvPr/>
        </p:nvSpPr>
        <p:spPr bwMode="auto">
          <a:xfrm>
            <a:off x="3510027" y="3914977"/>
            <a:ext cx="34529" cy="141685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633992" y="4038836"/>
            <a:ext cx="439341" cy="525032"/>
            <a:chOff x="3951475" y="3437374"/>
            <a:chExt cx="585788" cy="700042"/>
          </a:xfrm>
        </p:grpSpPr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28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Freeform 58"/>
          <p:cNvSpPr>
            <a:spLocks noEditPoints="1"/>
          </p:cNvSpPr>
          <p:nvPr/>
        </p:nvSpPr>
        <p:spPr bwMode="auto">
          <a:xfrm>
            <a:off x="3527886" y="5010352"/>
            <a:ext cx="33338" cy="166688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131408" y="5329202"/>
            <a:ext cx="471965" cy="433388"/>
            <a:chOff x="3281363" y="5157861"/>
            <a:chExt cx="629286" cy="577850"/>
          </a:xfrm>
        </p:grpSpPr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3892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0" name="Freeform 70"/>
          <p:cNvSpPr>
            <a:spLocks noEditPoints="1"/>
          </p:cNvSpPr>
          <p:nvPr/>
        </p:nvSpPr>
        <p:spPr bwMode="auto">
          <a:xfrm>
            <a:off x="1993171" y="3605415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78"/>
          <p:cNvSpPr>
            <a:spLocks noEditPoints="1"/>
          </p:cNvSpPr>
          <p:nvPr/>
        </p:nvSpPr>
        <p:spPr bwMode="auto">
          <a:xfrm>
            <a:off x="1430005" y="4560296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 82"/>
          <p:cNvSpPr>
            <a:spLocks noEditPoints="1"/>
          </p:cNvSpPr>
          <p:nvPr/>
        </p:nvSpPr>
        <p:spPr bwMode="auto">
          <a:xfrm>
            <a:off x="1583596" y="5081790"/>
            <a:ext cx="13097" cy="92869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90"/>
          <p:cNvSpPr>
            <a:spLocks noEditPoints="1"/>
          </p:cNvSpPr>
          <p:nvPr/>
        </p:nvSpPr>
        <p:spPr bwMode="auto">
          <a:xfrm>
            <a:off x="2587293" y="5622333"/>
            <a:ext cx="7144" cy="9525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1369202" y="4003084"/>
            <a:ext cx="428625" cy="466900"/>
            <a:chOff x="931754" y="3389703"/>
            <a:chExt cx="571500" cy="622533"/>
          </a:xfrm>
        </p:grpSpPr>
        <p:sp>
          <p:nvSpPr>
            <p:cNvPr id="75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533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1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793095" y="5329202"/>
            <a:ext cx="427435" cy="426244"/>
            <a:chOff x="1496945" y="5157861"/>
            <a:chExt cx="569913" cy="568325"/>
          </a:xfrm>
        </p:grpSpPr>
        <p:sp>
          <p:nvSpPr>
            <p:cNvPr id="82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8" name="Oval 107"/>
          <p:cNvSpPr>
            <a:spLocks noChangeArrowheads="1"/>
          </p:cNvSpPr>
          <p:nvPr/>
        </p:nvSpPr>
        <p:spPr bwMode="auto">
          <a:xfrm>
            <a:off x="2620630" y="4492431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108"/>
          <p:cNvSpPr>
            <a:spLocks noChangeArrowheads="1"/>
          </p:cNvSpPr>
          <p:nvPr/>
        </p:nvSpPr>
        <p:spPr bwMode="auto">
          <a:xfrm>
            <a:off x="2664684" y="4538865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Freeform 109"/>
          <p:cNvSpPr>
            <a:spLocks/>
          </p:cNvSpPr>
          <p:nvPr/>
        </p:nvSpPr>
        <p:spPr bwMode="auto">
          <a:xfrm>
            <a:off x="2026509" y="2437412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 110"/>
          <p:cNvSpPr>
            <a:spLocks/>
          </p:cNvSpPr>
          <p:nvPr/>
        </p:nvSpPr>
        <p:spPr bwMode="auto">
          <a:xfrm>
            <a:off x="2143190" y="2374308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Freeform 111"/>
          <p:cNvSpPr>
            <a:spLocks/>
          </p:cNvSpPr>
          <p:nvPr/>
        </p:nvSpPr>
        <p:spPr bwMode="auto">
          <a:xfrm>
            <a:off x="693008" y="311487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 112"/>
          <p:cNvSpPr>
            <a:spLocks/>
          </p:cNvSpPr>
          <p:nvPr/>
        </p:nvSpPr>
        <p:spPr bwMode="auto">
          <a:xfrm>
            <a:off x="591805" y="3201793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Freeform 113"/>
          <p:cNvSpPr>
            <a:spLocks/>
          </p:cNvSpPr>
          <p:nvPr/>
        </p:nvSpPr>
        <p:spPr bwMode="auto">
          <a:xfrm>
            <a:off x="3175461" y="2405264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reeform 114"/>
          <p:cNvSpPr>
            <a:spLocks/>
          </p:cNvSpPr>
          <p:nvPr/>
        </p:nvSpPr>
        <p:spPr bwMode="auto">
          <a:xfrm>
            <a:off x="3058780" y="2343352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Freeform 115"/>
          <p:cNvSpPr>
            <a:spLocks/>
          </p:cNvSpPr>
          <p:nvPr/>
        </p:nvSpPr>
        <p:spPr bwMode="auto">
          <a:xfrm>
            <a:off x="3255234" y="2489800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 116"/>
          <p:cNvSpPr>
            <a:spLocks/>
          </p:cNvSpPr>
          <p:nvPr/>
        </p:nvSpPr>
        <p:spPr bwMode="auto">
          <a:xfrm>
            <a:off x="4250596" y="3456587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Freeform 117"/>
          <p:cNvSpPr>
            <a:spLocks/>
          </p:cNvSpPr>
          <p:nvPr/>
        </p:nvSpPr>
        <p:spPr bwMode="auto">
          <a:xfrm>
            <a:off x="4042236" y="2669583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46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600" dirty="0"/>
              <a:t>Субъекты: ребенок с нарушениями аффективно-волевой сферы, коллектив детской группы, родители (семья), педагоги</a:t>
            </a:r>
          </a:p>
          <a:p>
            <a:r>
              <a:rPr lang="ru-RU" sz="3600" dirty="0"/>
              <a:t>Методы: </a:t>
            </a:r>
            <a:r>
              <a:rPr lang="ru-RU" sz="3600" dirty="0" smtClean="0"/>
              <a:t>наблюдение, </a:t>
            </a:r>
            <a:r>
              <a:rPr lang="ru-RU" sz="3600" dirty="0"/>
              <a:t>беседа, анкета, опрос</a:t>
            </a:r>
            <a:r>
              <a:rPr lang="ru-RU" sz="3600"/>
              <a:t>, </a:t>
            </a:r>
            <a:r>
              <a:rPr lang="ru-RU" sz="3600" smtClean="0"/>
              <a:t>социометрия.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Заголовок 3"/>
          <p:cNvGrpSpPr>
            <a:grpSpLocks noGrp="1"/>
          </p:cNvGrpSpPr>
          <p:nvPr/>
        </p:nvGrpSpPr>
        <p:grpSpPr>
          <a:xfrm>
            <a:off x="611560" y="260648"/>
            <a:ext cx="8153400" cy="990600"/>
            <a:chOff x="0" y="188643"/>
            <a:chExt cx="8229600" cy="90611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188643"/>
              <a:ext cx="8229600" cy="90611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44233" y="232876"/>
              <a:ext cx="8141134" cy="817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dirty="0">
                  <a:cs typeface="Times New Roman" pitchFamily="18" charset="0"/>
                </a:rPr>
                <a:t>Диагностика аффективно-волевой сферы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95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Таблица анализа симптомов расстройства поведения и эмоций (А.А.Романов)</a:t>
            </a:r>
          </a:p>
          <a:p>
            <a:r>
              <a:rPr lang="ru-RU" dirty="0"/>
              <a:t>Индивидуальный профиль социального развития ребенка</a:t>
            </a:r>
          </a:p>
          <a:p>
            <a:r>
              <a:rPr lang="ru-RU" dirty="0"/>
              <a:t>Бланк психолого-педагогического наблюдения за детьми (В.В.Ткачева)</a:t>
            </a:r>
          </a:p>
          <a:p>
            <a:r>
              <a:rPr lang="ru-RU" dirty="0"/>
              <a:t>Социометрическая методика «Два домика»        (Т.Д. Марцинковская) и другие социометрические методики </a:t>
            </a:r>
          </a:p>
          <a:p>
            <a:r>
              <a:rPr lang="ru-RU" dirty="0"/>
              <a:t>«Картинки» (Смирнова О.Е., Холмогорова В.М)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53400" cy="99060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800" dirty="0"/>
              <a:t>Инструменты анализа ребенка и детского коллектива</a:t>
            </a:r>
          </a:p>
        </p:txBody>
      </p:sp>
    </p:spTree>
    <p:extLst>
      <p:ext uri="{BB962C8B-B14F-4D97-AF65-F5344CB8AC3E}">
        <p14:creationId xmlns:p14="http://schemas.microsoft.com/office/powerpoint/2010/main" val="9103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53400" cy="99060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800" dirty="0"/>
              <a:t>Таблица анализа симптомов расстройств поведения и эмоций у детей</a:t>
            </a: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69668593"/>
              </p:ext>
            </p:extLst>
          </p:nvPr>
        </p:nvGraphicFramePr>
        <p:xfrm>
          <a:off x="611560" y="1916832"/>
          <a:ext cx="8280923" cy="1065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4341">
                  <a:extLst>
                    <a:ext uri="{9D8B030D-6E8A-4147-A177-3AD203B41FA5}">
                      <a16:colId xmlns:a16="http://schemas.microsoft.com/office/drawing/2014/main" val="2727624010"/>
                    </a:ext>
                  </a:extLst>
                </a:gridCol>
                <a:gridCol w="429995">
                  <a:extLst>
                    <a:ext uri="{9D8B030D-6E8A-4147-A177-3AD203B41FA5}">
                      <a16:colId xmlns:a16="http://schemas.microsoft.com/office/drawing/2014/main" val="1458924466"/>
                    </a:ext>
                  </a:extLst>
                </a:gridCol>
                <a:gridCol w="445732">
                  <a:extLst>
                    <a:ext uri="{9D8B030D-6E8A-4147-A177-3AD203B41FA5}">
                      <a16:colId xmlns:a16="http://schemas.microsoft.com/office/drawing/2014/main" val="2918585004"/>
                    </a:ext>
                  </a:extLst>
                </a:gridCol>
                <a:gridCol w="439687">
                  <a:extLst>
                    <a:ext uri="{9D8B030D-6E8A-4147-A177-3AD203B41FA5}">
                      <a16:colId xmlns:a16="http://schemas.microsoft.com/office/drawing/2014/main" val="3077159912"/>
                    </a:ext>
                  </a:extLst>
                </a:gridCol>
                <a:gridCol w="457022">
                  <a:extLst>
                    <a:ext uri="{9D8B030D-6E8A-4147-A177-3AD203B41FA5}">
                      <a16:colId xmlns:a16="http://schemas.microsoft.com/office/drawing/2014/main" val="1673408947"/>
                    </a:ext>
                  </a:extLst>
                </a:gridCol>
                <a:gridCol w="439687">
                  <a:extLst>
                    <a:ext uri="{9D8B030D-6E8A-4147-A177-3AD203B41FA5}">
                      <a16:colId xmlns:a16="http://schemas.microsoft.com/office/drawing/2014/main" val="3577235871"/>
                    </a:ext>
                  </a:extLst>
                </a:gridCol>
                <a:gridCol w="457022">
                  <a:extLst>
                    <a:ext uri="{9D8B030D-6E8A-4147-A177-3AD203B41FA5}">
                      <a16:colId xmlns:a16="http://schemas.microsoft.com/office/drawing/2014/main" val="1311052932"/>
                    </a:ext>
                  </a:extLst>
                </a:gridCol>
                <a:gridCol w="439687">
                  <a:extLst>
                    <a:ext uri="{9D8B030D-6E8A-4147-A177-3AD203B41FA5}">
                      <a16:colId xmlns:a16="http://schemas.microsoft.com/office/drawing/2014/main" val="1546041743"/>
                    </a:ext>
                  </a:extLst>
                </a:gridCol>
                <a:gridCol w="439687">
                  <a:extLst>
                    <a:ext uri="{9D8B030D-6E8A-4147-A177-3AD203B41FA5}">
                      <a16:colId xmlns:a16="http://schemas.microsoft.com/office/drawing/2014/main" val="3798101980"/>
                    </a:ext>
                  </a:extLst>
                </a:gridCol>
                <a:gridCol w="439687">
                  <a:extLst>
                    <a:ext uri="{9D8B030D-6E8A-4147-A177-3AD203B41FA5}">
                      <a16:colId xmlns:a16="http://schemas.microsoft.com/office/drawing/2014/main" val="1255072900"/>
                    </a:ext>
                  </a:extLst>
                </a:gridCol>
                <a:gridCol w="457022">
                  <a:extLst>
                    <a:ext uri="{9D8B030D-6E8A-4147-A177-3AD203B41FA5}">
                      <a16:colId xmlns:a16="http://schemas.microsoft.com/office/drawing/2014/main" val="746012912"/>
                    </a:ext>
                  </a:extLst>
                </a:gridCol>
                <a:gridCol w="439687">
                  <a:extLst>
                    <a:ext uri="{9D8B030D-6E8A-4147-A177-3AD203B41FA5}">
                      <a16:colId xmlns:a16="http://schemas.microsoft.com/office/drawing/2014/main" val="2769943751"/>
                    </a:ext>
                  </a:extLst>
                </a:gridCol>
                <a:gridCol w="704231">
                  <a:extLst>
                    <a:ext uri="{9D8B030D-6E8A-4147-A177-3AD203B41FA5}">
                      <a16:colId xmlns:a16="http://schemas.microsoft.com/office/drawing/2014/main" val="1413165466"/>
                    </a:ext>
                  </a:extLst>
                </a:gridCol>
                <a:gridCol w="97436">
                  <a:extLst>
                    <a:ext uri="{9D8B030D-6E8A-4147-A177-3AD203B41FA5}">
                      <a16:colId xmlns:a16="http://schemas.microsoft.com/office/drawing/2014/main" val="1473786962"/>
                    </a:ext>
                  </a:extLst>
                </a:gridCol>
              </a:tblGrid>
              <a:tr h="216472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симптомы или виды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13">
                  <a:txBody>
                    <a:bodyPr/>
                    <a:lstStyle/>
                    <a:p>
                      <a:pPr marL="381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выраженность симптома: 0 - никогда, 1 - иногда, 2 - часто, 3 - почти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81589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расстройств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gridSpan="13">
                  <a:txBody>
                    <a:bodyPr/>
                    <a:lstStyle/>
                    <a:p>
                      <a:pPr marL="381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всегда, 4 - непрерывно.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742323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негативизм, упрямство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4577422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9271059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381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демонстративность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2961158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7568848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агрессивность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3388917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171633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конфликтность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9411292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2602821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вспыльчивость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3365406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7370454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обидчивость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516275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2620065"/>
                  </a:ext>
                </a:extLst>
              </a:tr>
              <a:tr h="134327">
                <a:tc>
                  <a:txBody>
                    <a:bodyPr/>
                    <a:lstStyle/>
                    <a:p>
                      <a:pPr marL="38100">
                        <a:lnSpc>
                          <a:spcPts val="76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дурашливость,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1703558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381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гипертимность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4437810"/>
                  </a:ext>
                </a:extLst>
              </a:tr>
              <a:tr h="120047">
                <a:tc>
                  <a:txBody>
                    <a:bodyPr/>
                    <a:lstStyle/>
                    <a:p>
                      <a:pPr marL="50800">
                        <a:lnSpc>
                          <a:spcPts val="72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пониженный фон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9441656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настроения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7374709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нерешительность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0339198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66507012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страхи, тревожность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725991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2023701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скованность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22898265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173283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381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заторможенность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7862215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37554661"/>
                  </a:ext>
                </a:extLst>
              </a:tr>
              <a:tr h="120047">
                <a:tc>
                  <a:txBody>
                    <a:bodyPr/>
                    <a:lstStyle/>
                    <a:p>
                      <a:pPr marL="50800">
                        <a:lnSpc>
                          <a:spcPts val="72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эгоцентричность,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3370510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эгоистичность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7476046"/>
                  </a:ext>
                </a:extLst>
              </a:tr>
              <a:tr h="134327">
                <a:tc>
                  <a:txBody>
                    <a:bodyPr/>
                    <a:lstStyle/>
                    <a:p>
                      <a:pPr marL="25400">
                        <a:lnSpc>
                          <a:spcPts val="7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эмоциональная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07039880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отгороженность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3651936"/>
                  </a:ext>
                </a:extLst>
              </a:tr>
              <a:tr h="134327">
                <a:tc>
                  <a:txBody>
                    <a:bodyPr/>
                    <a:lstStyle/>
                    <a:p>
                      <a:pPr marL="50800">
                        <a:lnSpc>
                          <a:spcPts val="77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избегание умственных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3092845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усилий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3638390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дефицит внимания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6576646"/>
                  </a:ext>
                </a:extLst>
              </a:tr>
              <a:tr h="108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3663399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гиперактивность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2889942"/>
                  </a:ext>
                </a:extLst>
              </a:tr>
              <a:tr h="108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4709098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многоречивость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563633"/>
                  </a:ext>
                </a:extLst>
              </a:tr>
              <a:tr h="108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119739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псевдоглухота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6062519"/>
                  </a:ext>
                </a:extLst>
              </a:tr>
              <a:tr h="108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9846061"/>
                  </a:ext>
                </a:extLst>
              </a:tr>
              <a:tr h="120047">
                <a:tc>
                  <a:txBody>
                    <a:bodyPr/>
                    <a:lstStyle/>
                    <a:p>
                      <a:pPr marL="25400">
                        <a:lnSpc>
                          <a:spcPts val="735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не понимание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311969"/>
                  </a:ext>
                </a:extLst>
              </a:tr>
              <a:tr h="162887">
                <a:tc>
                  <a:txBody>
                    <a:bodyPr/>
                    <a:lstStyle/>
                    <a:p>
                      <a:pPr marL="25400">
                        <a:lnSpc>
                          <a:spcPts val="97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простых словесных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4747213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инструкций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538381"/>
                  </a:ext>
                </a:extLst>
              </a:tr>
              <a:tr h="108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6301547"/>
                  </a:ext>
                </a:extLst>
              </a:tr>
              <a:tr h="120047">
                <a:tc>
                  <a:txBody>
                    <a:bodyPr/>
                    <a:lstStyle/>
                    <a:p>
                      <a:pPr marL="63500">
                        <a:lnSpc>
                          <a:spcPts val="705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не понимание сложных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5329083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словесных инструкций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0379148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застреваемость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4736267"/>
                  </a:ext>
                </a:extLst>
              </a:tr>
              <a:tr h="108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6435008"/>
                  </a:ext>
                </a:extLst>
              </a:tr>
              <a:tr h="120047">
                <a:tc>
                  <a:txBody>
                    <a:bodyPr/>
                    <a:lstStyle/>
                    <a:p>
                      <a:pPr marL="25400">
                        <a:lnSpc>
                          <a:spcPts val="735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сниженная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373111"/>
                  </a:ext>
                </a:extLst>
              </a:tr>
              <a:tr h="162887">
                <a:tc>
                  <a:txBody>
                    <a:bodyPr/>
                    <a:lstStyle/>
                    <a:p>
                      <a:pPr>
                        <a:lnSpc>
                          <a:spcPts val="97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effectLst/>
                        </a:rPr>
                        <a:t>умственнаяная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2965572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работоспособность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3897810"/>
                  </a:ext>
                </a:extLst>
              </a:tr>
              <a:tr h="108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0793330"/>
                  </a:ext>
                </a:extLst>
              </a:tr>
              <a:tr h="120047">
                <a:tc>
                  <a:txBody>
                    <a:bodyPr/>
                    <a:lstStyle/>
                    <a:p>
                      <a:pPr marL="25400">
                        <a:lnSpc>
                          <a:spcPts val="735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сниженная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6810540"/>
                  </a:ext>
                </a:extLst>
              </a:tr>
              <a:tr h="162887">
                <a:tc>
                  <a:txBody>
                    <a:bodyPr/>
                    <a:lstStyle/>
                    <a:p>
                      <a:pPr marL="25400">
                        <a:lnSpc>
                          <a:spcPts val="97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физическая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494626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работоспособность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5001858"/>
                  </a:ext>
                </a:extLst>
              </a:tr>
              <a:tr h="108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1063323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Ф.И.О. ребенка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4663825"/>
                  </a:ext>
                </a:extLst>
              </a:tr>
              <a:tr h="118075">
                <a:tc>
                  <a:txBody>
                    <a:bodyPr/>
                    <a:lstStyle/>
                    <a:p>
                      <a:pPr marL="25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Дата заполнения Кто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8934360"/>
                  </a:ext>
                </a:extLst>
              </a:tr>
              <a:tr h="191447">
                <a:tc>
                  <a:txBody>
                    <a:bodyPr/>
                    <a:lstStyle/>
                    <a:p>
                      <a:pPr marL="25400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заполнил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1883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12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472217" y="2573481"/>
            <a:ext cx="4224927" cy="3935609"/>
            <a:chOff x="-72008" y="-317183"/>
            <a:chExt cx="8229600" cy="3496347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-72008" y="-317183"/>
              <a:ext cx="8229600" cy="3496347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-72008" y="-189241"/>
              <a:ext cx="8032260" cy="31549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algn="ctr">
                <a:lnSpc>
                  <a:spcPct val="150000"/>
                </a:lnSpc>
                <a:buNone/>
              </a:pPr>
              <a:r>
                <a:rPr lang="ru-RU" sz="2800" b="1" dirty="0">
                  <a:latin typeface="+mj-lt"/>
                </a:rPr>
                <a:t>Что бы Вам хотелось сегодня услышать? </a:t>
              </a:r>
            </a:p>
            <a:p>
              <a:pPr algn="ctr">
                <a:lnSpc>
                  <a:spcPct val="150000"/>
                </a:lnSpc>
                <a:buNone/>
              </a:pPr>
              <a:r>
                <a:rPr lang="ru-RU" sz="2800" b="1" dirty="0">
                  <a:latin typeface="+mj-lt"/>
                </a:rPr>
                <a:t>Какие знания Вы хотите унести с собой?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67544" y="188640"/>
            <a:ext cx="8229600" cy="906114"/>
            <a:chOff x="0" y="188643"/>
            <a:chExt cx="8229600" cy="90611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188643"/>
              <a:ext cx="8229600" cy="90611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4233" y="232876"/>
              <a:ext cx="8141134" cy="817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700" dirty="0" err="1">
                  <a:latin typeface="+mj-lt"/>
                  <a:cs typeface="Times New Roman" pitchFamily="18" charset="0"/>
                </a:rPr>
                <a:t>Целепологание</a:t>
              </a:r>
              <a:endParaRPr lang="ru-RU" sz="3700" kern="1200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26" name="AutoShape 3"/>
          <p:cNvSpPr>
            <a:spLocks noChangeAspect="1" noChangeArrowheads="1" noTextEdit="1"/>
          </p:cNvSpPr>
          <p:nvPr/>
        </p:nvSpPr>
        <p:spPr bwMode="auto">
          <a:xfrm>
            <a:off x="970012" y="1638443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3"/>
          <p:cNvSpPr>
            <a:spLocks/>
          </p:cNvSpPr>
          <p:nvPr/>
        </p:nvSpPr>
        <p:spPr bwMode="auto">
          <a:xfrm>
            <a:off x="1166862" y="1925781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4"/>
          <p:cNvSpPr>
            <a:spLocks/>
          </p:cNvSpPr>
          <p:nvPr/>
        </p:nvSpPr>
        <p:spPr bwMode="auto">
          <a:xfrm>
            <a:off x="971600" y="1640031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>
            <a:off x="971600" y="6307281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/>
        </p:nvSpPr>
        <p:spPr bwMode="auto">
          <a:xfrm>
            <a:off x="971600" y="6423168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top sand"/>
          <p:cNvSpPr>
            <a:spLocks/>
          </p:cNvSpPr>
          <p:nvPr/>
        </p:nvSpPr>
        <p:spPr bwMode="auto">
          <a:xfrm>
            <a:off x="1284337" y="2573481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bottom sand"/>
          <p:cNvSpPr>
            <a:spLocks/>
          </p:cNvSpPr>
          <p:nvPr/>
        </p:nvSpPr>
        <p:spPr bwMode="auto">
          <a:xfrm>
            <a:off x="1271637" y="5248418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straight connector"/>
          <p:cNvSpPr>
            <a:spLocks noChangeArrowheads="1"/>
          </p:cNvSpPr>
          <p:nvPr/>
        </p:nvSpPr>
        <p:spPr bwMode="auto">
          <a:xfrm>
            <a:off x="2438450" y="4045887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4" name="button: start timer"/>
          <p:cNvGrpSpPr/>
          <p:nvPr/>
        </p:nvGrpSpPr>
        <p:grpSpPr>
          <a:xfrm>
            <a:off x="5266261" y="1631824"/>
            <a:ext cx="2636838" cy="799962"/>
            <a:chOff x="1332706" y="185859"/>
            <a:chExt cx="2636838" cy="799962"/>
          </a:xfrm>
        </p:grpSpPr>
        <p:sp>
          <p:nvSpPr>
            <p:cNvPr id="35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Время пошло!</a:t>
              </a:r>
              <a:endParaRPr lang="en-GB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times up"/>
          <p:cNvGrpSpPr/>
          <p:nvPr/>
        </p:nvGrpSpPr>
        <p:grpSpPr>
          <a:xfrm>
            <a:off x="5266261" y="1631823"/>
            <a:ext cx="2644705" cy="764346"/>
            <a:chOff x="4125913" y="754944"/>
            <a:chExt cx="2644705" cy="764346"/>
          </a:xfrm>
        </p:grpSpPr>
        <p:sp>
          <p:nvSpPr>
            <p:cNvPr id="38" name="Rounded Rectangle 15"/>
            <p:cNvSpPr/>
            <p:nvPr/>
          </p:nvSpPr>
          <p:spPr>
            <a:xfrm>
              <a:off x="4125913" y="821731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ounded Rectangle 16"/>
            <p:cNvSpPr/>
            <p:nvPr/>
          </p:nvSpPr>
          <p:spPr>
            <a:xfrm>
              <a:off x="4133780" y="754944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Время вышло!</a:t>
              </a:r>
              <a:endParaRPr lang="en-GB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69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8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53400" cy="99060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800" dirty="0"/>
              <a:t>Индивидуальный профиль социального развития ребенка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58CE3B-AB42-4436-BF3E-445125FC57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4644008" y="1522210"/>
            <a:ext cx="4176463" cy="51410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151B49-D502-4B23-B45F-8984E01DDC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395536" y="1522209"/>
            <a:ext cx="4176464" cy="514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53400" cy="99060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800" dirty="0"/>
              <a:t>Индивидуальный профиль социального развития ребенка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8D32A-323D-47CE-B89B-6CDB2410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2"/>
          <a:stretch/>
        </p:blipFill>
        <p:spPr>
          <a:xfrm>
            <a:off x="4788024" y="1556792"/>
            <a:ext cx="3975138" cy="51331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9EDFF2-28C8-4618-A080-F7461C9A2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"/>
          <a:stretch/>
        </p:blipFill>
        <p:spPr>
          <a:xfrm>
            <a:off x="683568" y="1556792"/>
            <a:ext cx="3960440" cy="51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53400" cy="99060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200" dirty="0"/>
              <a:t>Социометрическая методика «Два домика»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060848"/>
            <a:ext cx="4019006" cy="3923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ÐÐ°ÑÑÐ¸Ð½ÐºÐ¸ Ð¿Ð¾ Ð·Ð°Ð¿ÑÐ¾ÑÑ ÑÐ¾ÑÐ¸Ð¾Ð¼ÐµÑÑÐ¸Ñ 2 Ð´Ð¾Ð¼Ð¸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12977"/>
            <a:ext cx="3912369" cy="24194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7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53400" cy="99060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200" dirty="0"/>
              <a:t>Методика «Картинки»</a:t>
            </a:r>
          </a:p>
        </p:txBody>
      </p:sp>
      <p:pic>
        <p:nvPicPr>
          <p:cNvPr id="6" name="Рисунок 5" descr="http://psychlib.ru/mgppu/smo/pictures/smo-14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1679"/>
            <a:ext cx="4032448" cy="2778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 descr="http://psychlib.ru/mgppu/smo/pictures/smo-14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76873"/>
            <a:ext cx="3879468" cy="2773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21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Бланк психолого-педагогического наблюдения за родителями (законными представителями) детей  (В.В.Ткачева)</a:t>
            </a:r>
          </a:p>
          <a:p>
            <a:pPr>
              <a:lnSpc>
                <a:spcPct val="150000"/>
              </a:lnSpc>
            </a:pPr>
            <a:r>
              <a:rPr lang="ru-RU" dirty="0"/>
              <a:t>Изучение взаимодействия ребенка и семьи (</a:t>
            </a:r>
            <a:r>
              <a:rPr lang="ru-RU" dirty="0" err="1"/>
              <a:t>Огородникова</a:t>
            </a:r>
            <a:r>
              <a:rPr lang="ru-RU" dirty="0"/>
              <a:t> О.Ю.)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53400" cy="99060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700" dirty="0"/>
              <a:t>Инструменты анализа семьи</a:t>
            </a:r>
          </a:p>
        </p:txBody>
      </p:sp>
    </p:spTree>
    <p:extLst>
      <p:ext uri="{BB962C8B-B14F-4D97-AF65-F5344CB8AC3E}">
        <p14:creationId xmlns:p14="http://schemas.microsoft.com/office/powerpoint/2010/main" val="213762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На основе модели, описанной </a:t>
            </a:r>
            <a:r>
              <a:rPr lang="ru-RU" dirty="0" err="1"/>
              <a:t>Коточиговой</a:t>
            </a:r>
            <a:r>
              <a:rPr lang="ru-RU" dirty="0"/>
              <a:t> Е.В., Жихаревой Ю.Н., </a:t>
            </a:r>
            <a:r>
              <a:rPr lang="ru-RU" dirty="0" err="1"/>
              <a:t>Надежиной</a:t>
            </a:r>
            <a:r>
              <a:rPr lang="ru-RU" dirty="0"/>
              <a:t> М.А.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Как я отношусь к этому ребенку?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Какие чувства я испытываю, когда взаимодействую с ребенком?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Какие чувства я испытываю, когда взаимодействую с семьей этого ребенка?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Я знаю подход к этому ребенку: как реагировать на его поведение, как включить его в деятельность (индивидуальную и /или групповую).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Я знаю и понимаю, почему он ведет себя именно так.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Мне интересно было бы узнать причины его поведения.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Мне нужна помощь, чтобы понять, как взаимодействовать с этим ребенком.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260648"/>
            <a:ext cx="8153400" cy="990600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800" dirty="0"/>
              <a:t>Инструменты анализа педагогом собственной готовности</a:t>
            </a:r>
          </a:p>
        </p:txBody>
      </p:sp>
    </p:spTree>
    <p:extLst>
      <p:ext uri="{BB962C8B-B14F-4D97-AF65-F5344CB8AC3E}">
        <p14:creationId xmlns:p14="http://schemas.microsoft.com/office/powerpoint/2010/main" val="9074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1700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Особенности агрессивных и тревожных детей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79403" y="4941168"/>
            <a:ext cx="53851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МДОУ «Детский сад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№ 126»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419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Агрессия - это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457200" y="1268412"/>
            <a:ext cx="8229600" cy="5256931"/>
          </a:xfrm>
          <a:solidFill>
            <a:schemeClr val="bg1">
              <a:alpha val="46000"/>
            </a:schemeClr>
          </a:solidFill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мотивированное деструктивное поведение, противоречащее нормам и правилам существования людей в обществе, наносящее вред объектам нападения (одушевленным и неодушевленным), приносящее физический и моральный ущерб людям или вызывающее у них психологический дискомфорт (отрицательные переживания, состояние напряженности, страха, подавленности и т.п.).</a:t>
            </a:r>
            <a:endParaRPr lang="ru-RU" altLang="ru-RU" sz="3000" dirty="0" smtClean="0"/>
          </a:p>
        </p:txBody>
      </p:sp>
    </p:spTree>
    <p:extLst>
      <p:ext uri="{BB962C8B-B14F-4D97-AF65-F5344CB8AC3E}">
        <p14:creationId xmlns:p14="http://schemas.microsoft.com/office/powerpoint/2010/main" val="11830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3"/>
          <p:cNvSpPr>
            <a:spLocks noGrp="1"/>
          </p:cNvSpPr>
          <p:nvPr>
            <p:ph type="ctrTitle"/>
          </p:nvPr>
        </p:nvSpPr>
        <p:spPr>
          <a:xfrm>
            <a:off x="685800" y="549275"/>
            <a:ext cx="7772400" cy="115093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Тревожность - это 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99592" y="1628775"/>
            <a:ext cx="7128792" cy="3960465"/>
          </a:xfrm>
          <a:solidFill>
            <a:schemeClr val="bg1">
              <a:alpha val="47000"/>
            </a:schemeClr>
          </a:solidFill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индивидуальная психологическая особенность, заключающаяся в повышенной склонности испытывать беспокойство в самых различных жизненных ситуациях, в том числе и в таких, которые к этому не предрасполагают.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solidFill>
                <a:srgbClr val="744492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280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969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Выделяют следующие виды агрессии:</a:t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dirty="0" smtClean="0"/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solidFill>
            <a:schemeClr val="bg1">
              <a:alpha val="43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  <a:tabLst>
                <a:tab pos="228600" algn="l"/>
                <a:tab pos="342900" algn="l"/>
              </a:tabLst>
              <a:defRPr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Физическая (нападение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использование физической силы против другого лица или объекта;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  <a:tabLst>
                <a:tab pos="228600" algn="l"/>
                <a:tab pos="342900" algn="l"/>
              </a:tabLst>
              <a:defRPr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Вербальная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выражение негативных чувств как через форму (ссора, крик, визг), так и через содержание вербальных реакций (угроза, проклятья, ругань);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  <a:tabLst>
                <a:tab pos="228600" algn="l"/>
                <a:tab pos="342900" algn="l"/>
              </a:tabLst>
              <a:defRPr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Косвенная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действия, которые окольным путем направлены на другое лицо (злобные сплетни, шутки и т.п.), и действия, характеризующиеся направленностью и неупорядоченностью (взрывы ярости, проявляющиеся в крике,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топании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ногами, битье кулаками по столу и т.п.).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387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endParaRPr lang="ru-RU" dirty="0"/>
          </a:p>
          <a:p>
            <a:pPr algn="just">
              <a:buNone/>
            </a:pPr>
            <a:r>
              <a:rPr lang="ru-RU" dirty="0"/>
              <a:t>	Эмоциональные состояния признаются патологическими, когда их </a:t>
            </a:r>
            <a:r>
              <a:rPr lang="ru-RU" b="1" i="1" dirty="0"/>
              <a:t>содержание</a:t>
            </a:r>
            <a:r>
              <a:rPr lang="ru-RU" b="1" dirty="0"/>
              <a:t>, </a:t>
            </a:r>
            <a:r>
              <a:rPr lang="ru-RU" b="1" i="1" dirty="0"/>
              <a:t>частота возникновения</a:t>
            </a:r>
            <a:r>
              <a:rPr lang="ru-RU" b="1" dirty="0"/>
              <a:t>, </a:t>
            </a:r>
            <a:r>
              <a:rPr lang="ru-RU" b="1" i="1" dirty="0"/>
              <a:t>интенсивность </a:t>
            </a:r>
          </a:p>
          <a:p>
            <a:pPr algn="just">
              <a:buNone/>
            </a:pPr>
            <a:r>
              <a:rPr lang="ru-RU" b="1" i="1" dirty="0"/>
              <a:t>	</a:t>
            </a:r>
            <a:r>
              <a:rPr lang="ru-RU" b="1" dirty="0"/>
              <a:t>и </a:t>
            </a:r>
            <a:r>
              <a:rPr lang="ru-RU" b="1" i="1" dirty="0"/>
              <a:t>устойчивость </a:t>
            </a:r>
            <a:r>
              <a:rPr lang="ru-RU" dirty="0"/>
              <a:t>признаются людьми неадекватными с социальной или индивидуальной точек зрения.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188640"/>
            <a:ext cx="8229600" cy="906114"/>
            <a:chOff x="0" y="188643"/>
            <a:chExt cx="8229600" cy="90611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188643"/>
              <a:ext cx="8229600" cy="90611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44233" y="232876"/>
              <a:ext cx="8141134" cy="817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>
                  <a:latin typeface="+mj-lt"/>
                  <a:cs typeface="Times New Roman" pitchFamily="18" charset="0"/>
                </a:rPr>
                <a:t>Признаки патологического эмоционального состояния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4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Выделяют следующие виды тревожности</a:t>
            </a:r>
            <a:endParaRPr lang="ru-RU" sz="4000" dirty="0" smtClean="0"/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tabLst>
                <a:tab pos="228600" algn="l"/>
              </a:tabLst>
              <a:defRPr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Личностная тревога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Тревожность как качество личности, черта характера присуща, в первую очередь, ребенку-астенику, пессимисту.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  <a:tabLst>
                <a:tab pos="228600" algn="l"/>
              </a:tabLst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charset="0"/>
              <a:buNone/>
              <a:tabLst>
                <a:tab pos="228600" algn="l"/>
              </a:tabLs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Ситуативная тревога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связана с какой-то конкретной ситуацией, событием, произошедшим в жизни ребенка и наложившим определенный отпечаток на поведение.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074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22396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агрессивного поведения:</a:t>
            </a:r>
            <a:r>
              <a:rPr lang="ru-RU" altLang="ru-RU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 smtClean="0"/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Наследственная предрасположенность.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Склад темперамента. </a:t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Неправильная модель воспитания.</a:t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Некорректная критика.</a:t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Подражание сверстникам.</a:t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Ревность к родителям. </a:t>
            </a:r>
            <a:b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Проблемы в детском коллективе.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623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4000" b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тревожного поведения</a:t>
            </a:r>
            <a:endParaRPr lang="ru-RU" altLang="ru-RU" sz="4000" smtClean="0"/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Реальный случай.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Напряженная атмосфера в семье.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Конфликты со сверстниками.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Запугивания, внушения со стороны взрослых, постоянные предупреждения об опасности.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Бурная фантазия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Строгость родителей в отношениях с детьми, чрезмерная требовательность</a:t>
            </a:r>
            <a:endParaRPr lang="ru-RU" alt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Расстройства психики.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682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b="1" dirty="0" smtClean="0">
                <a:solidFill>
                  <a:schemeClr val="tx2">
                    <a:lumMod val="50000"/>
                  </a:schemeClr>
                </a:solidFill>
              </a:rPr>
              <a:t>Методики диагностики определения тревожности и агрессивности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457200" y="2348879"/>
            <a:ext cx="8229600" cy="3661395"/>
          </a:xfrm>
          <a:solidFill>
            <a:schemeClr val="bg1">
              <a:alpha val="47000"/>
            </a:schemeClr>
          </a:solidFill>
        </p:spPr>
        <p:txBody>
          <a:bodyPr/>
          <a:lstStyle/>
          <a:p>
            <a:pPr marL="0" indent="0" eaLnBrk="1" hangingPunct="1">
              <a:buNone/>
            </a:pPr>
            <a:endParaRPr lang="ru-RU" altLang="ru-RU" dirty="0" smtClean="0"/>
          </a:p>
          <a:p>
            <a:pPr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определения агрессивности у ребенка разработанные американскими психологами П. Бейкер и М.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Алворд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«Уровень агрессивности ребёнка» Лаврентьева Г. П., Титаренко Т. М.</a:t>
            </a:r>
          </a:p>
          <a:p>
            <a:pPr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определения тревожности у ребенка» разработанные                    американскими психологами П. Бейкер и М.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Алворд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         </a:t>
            </a:r>
          </a:p>
          <a:p>
            <a:pPr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«Уровень тревожности ребёнка» Лаврентьева Г. П., Титаренко Т. М.</a:t>
            </a:r>
          </a:p>
          <a:p>
            <a:pPr eaLnBrk="1" hangingPunct="1"/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9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496943" cy="280831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effectLst/>
              </a:rPr>
              <a:t>«</a:t>
            </a:r>
            <a:r>
              <a:rPr lang="ru-RU" sz="3600" dirty="0" err="1" smtClean="0">
                <a:effectLst/>
              </a:rPr>
              <a:t>Гиперактивный</a:t>
            </a:r>
            <a:r>
              <a:rPr lang="ru-RU" sz="3600" dirty="0" smtClean="0">
                <a:effectLst/>
              </a:rPr>
              <a:t> ребенок: </a:t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его особенности и выявление в условиях ДОУ»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5" y="4365105"/>
            <a:ext cx="5637010" cy="720079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dirty="0"/>
          </a:p>
          <a:p>
            <a:pPr algn="ctr"/>
            <a:r>
              <a:rPr lang="ru-RU" sz="4800" b="1" dirty="0" smtClean="0"/>
              <a:t>МДОУ «Детский сад №127»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3815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гиперактивный ребенок нарезка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260648"/>
            <a:ext cx="7704856" cy="5777983"/>
          </a:xfrm>
        </p:spPr>
      </p:pic>
    </p:spTree>
    <p:extLst>
      <p:ext uri="{BB962C8B-B14F-4D97-AF65-F5344CB8AC3E}">
        <p14:creationId xmlns:p14="http://schemas.microsoft.com/office/powerpoint/2010/main" val="183819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878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80920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0" dirty="0" smtClean="0"/>
              <a:t>Портрет </a:t>
            </a:r>
            <a:r>
              <a:rPr lang="ru-RU" sz="4000" b="0" dirty="0" err="1" smtClean="0"/>
              <a:t>гиперактивного</a:t>
            </a:r>
            <a:r>
              <a:rPr lang="ru-RU" sz="4000" b="0" dirty="0" smtClean="0"/>
              <a:t> ребенка</a:t>
            </a:r>
            <a:endParaRPr lang="ru-RU" sz="4000" b="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412776"/>
            <a:ext cx="7344816" cy="5256584"/>
          </a:xfrm>
        </p:spPr>
        <p:txBody>
          <a:bodyPr>
            <a:noAutofit/>
          </a:bodyPr>
          <a:lstStyle/>
          <a:p>
            <a:pPr marL="45720" indent="457200" algn="just">
              <a:buNone/>
            </a:pPr>
            <a:r>
              <a:rPr lang="ru-RU" sz="2400" b="1" dirty="0" err="1" smtClean="0"/>
              <a:t>Гиперактивность</a:t>
            </a:r>
            <a:r>
              <a:rPr lang="ru-RU" sz="2400" b="1" dirty="0" smtClean="0"/>
              <a:t> :</a:t>
            </a:r>
          </a:p>
          <a:p>
            <a:pPr algn="just"/>
            <a:r>
              <a:rPr lang="ru-RU" sz="2400" b="1" dirty="0" smtClean="0"/>
              <a:t> это психоневрологическое расстройство, связанное с минимально мозговой дисфункцией; </a:t>
            </a:r>
          </a:p>
          <a:p>
            <a:pPr algn="just"/>
            <a:r>
              <a:rPr lang="ru-RU" sz="2400" b="1" dirty="0" smtClean="0"/>
              <a:t>это одно из патологических проявлений, часть целого комплекса нарушений, включающий нарушения системы эмоциональной регуляции. </a:t>
            </a:r>
          </a:p>
          <a:p>
            <a:pPr algn="just"/>
            <a:r>
              <a:rPr lang="ru-RU" sz="2400" b="1" dirty="0"/>
              <a:t>это медицинский диагноз, который может поставить либо педиатр, либо детский невролог</a:t>
            </a:r>
            <a:r>
              <a:rPr lang="ru-RU" sz="2400" b="1" dirty="0" smtClean="0"/>
              <a:t>;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869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569688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3000" dirty="0" smtClean="0"/>
              <a:t>СДВГ наблюдается </a:t>
            </a:r>
            <a:r>
              <a:rPr lang="ru-RU" sz="3000" dirty="0"/>
              <a:t>у детей в возрасте от 3 до 15 лет. </a:t>
            </a:r>
            <a:endParaRPr lang="ru-RU" sz="3000" dirty="0" smtClean="0"/>
          </a:p>
          <a:p>
            <a:pPr algn="just"/>
            <a:r>
              <a:rPr lang="ru-RU" sz="3000" dirty="0" smtClean="0"/>
              <a:t>Пик </a:t>
            </a:r>
            <a:r>
              <a:rPr lang="ru-RU" sz="3000" dirty="0"/>
              <a:t>проявления </a:t>
            </a:r>
            <a:r>
              <a:rPr lang="ru-RU" sz="3000" dirty="0" smtClean="0"/>
              <a:t>- 6-7 </a:t>
            </a:r>
            <a:r>
              <a:rPr lang="ru-RU" sz="3000" dirty="0"/>
              <a:t>лет, </a:t>
            </a:r>
            <a:endParaRPr lang="ru-RU" sz="3000" dirty="0" smtClean="0"/>
          </a:p>
          <a:p>
            <a:pPr algn="just"/>
            <a:r>
              <a:rPr lang="ru-RU" sz="3000" dirty="0" smtClean="0"/>
              <a:t>К </a:t>
            </a:r>
            <a:r>
              <a:rPr lang="ru-RU" sz="3000" dirty="0"/>
              <a:t>14 - 15 годам </a:t>
            </a:r>
            <a:r>
              <a:rPr lang="ru-RU" sz="3000" dirty="0" err="1"/>
              <a:t>гиперактивность</a:t>
            </a:r>
            <a:r>
              <a:rPr lang="ru-RU" sz="3000" dirty="0"/>
              <a:t> постепенно </a:t>
            </a:r>
            <a:r>
              <a:rPr lang="ru-RU" sz="3000" dirty="0" smtClean="0"/>
              <a:t>уменьшается, </a:t>
            </a:r>
            <a:r>
              <a:rPr lang="ru-RU" sz="3000" dirty="0"/>
              <a:t>однако не «исчезает» </a:t>
            </a:r>
            <a:endParaRPr lang="ru-RU" sz="3000" dirty="0" smtClean="0"/>
          </a:p>
          <a:p>
            <a:pPr algn="just"/>
            <a:r>
              <a:rPr lang="ru-RU" sz="3000" dirty="0" smtClean="0"/>
              <a:t>Среди </a:t>
            </a:r>
            <a:r>
              <a:rPr lang="ru-RU" sz="3000" dirty="0"/>
              <a:t>мальчиков 7 - 1 2 лет признаки синдрома встречаются в 2 - 3 раза чаще, чем среди </a:t>
            </a:r>
            <a:r>
              <a:rPr lang="ru-RU" sz="3000" dirty="0" smtClean="0"/>
              <a:t>девочек</a:t>
            </a:r>
            <a:endParaRPr lang="ru-RU" sz="3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9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76864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Основные проявления СДВГ: 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908720"/>
            <a:ext cx="7336904" cy="4752528"/>
          </a:xfrm>
        </p:spPr>
        <p:txBody>
          <a:bodyPr>
            <a:normAutofit fontScale="70000" lnSpcReduction="20000"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600" b="1" dirty="0" smtClean="0"/>
              <a:t>Дефицит внимания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i="1" dirty="0" err="1"/>
              <a:t>слабая</a:t>
            </a:r>
            <a:r>
              <a:rPr lang="de-DE" sz="2600" i="1" dirty="0"/>
              <a:t> </a:t>
            </a:r>
            <a:r>
              <a:rPr lang="de-DE" sz="2600" i="1" dirty="0" err="1"/>
              <a:t>концентрация</a:t>
            </a:r>
            <a:r>
              <a:rPr lang="de-DE" sz="2600" i="1" dirty="0" smtClean="0"/>
              <a:t>,</a:t>
            </a:r>
            <a:endParaRPr lang="ru-RU" sz="2600" i="1" dirty="0" smtClean="0"/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i="1" dirty="0" err="1" smtClean="0"/>
              <a:t>неспособность</a:t>
            </a:r>
            <a:r>
              <a:rPr lang="de-DE" sz="2600" i="1" dirty="0" smtClean="0"/>
              <a:t> </a:t>
            </a:r>
            <a:r>
              <a:rPr lang="de-DE" sz="2600" i="1" dirty="0" err="1"/>
              <a:t>сохранять</a:t>
            </a:r>
            <a:r>
              <a:rPr lang="de-DE" sz="2600" i="1" dirty="0"/>
              <a:t> </a:t>
            </a:r>
            <a:r>
              <a:rPr lang="de-DE" sz="2600" i="1" dirty="0" err="1"/>
              <a:t>внимание</a:t>
            </a:r>
            <a:r>
              <a:rPr lang="de-DE" sz="2600" i="1" dirty="0"/>
              <a:t> </a:t>
            </a:r>
            <a:r>
              <a:rPr lang="de-DE" sz="2600" i="1" dirty="0" err="1"/>
              <a:t>более</a:t>
            </a:r>
            <a:r>
              <a:rPr lang="de-DE" sz="2600" i="1" dirty="0"/>
              <a:t> </a:t>
            </a:r>
            <a:r>
              <a:rPr lang="de-DE" sz="2600" i="1" dirty="0" err="1"/>
              <a:t>нескольких</a:t>
            </a:r>
            <a:r>
              <a:rPr lang="de-DE" sz="2600" i="1" dirty="0"/>
              <a:t> </a:t>
            </a:r>
            <a:r>
              <a:rPr lang="de-DE" sz="2600" i="1" dirty="0" err="1"/>
              <a:t>минут</a:t>
            </a:r>
            <a:r>
              <a:rPr lang="de-DE" sz="2600" i="1" dirty="0"/>
              <a:t>, </a:t>
            </a:r>
            <a:endParaRPr lang="ru-RU" sz="2600" i="1" dirty="0" smtClean="0"/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i="1" dirty="0" err="1" smtClean="0"/>
              <a:t>отвлекаемость</a:t>
            </a:r>
            <a:r>
              <a:rPr lang="ru-RU" sz="2600" i="1" dirty="0" smtClean="0"/>
              <a:t>,</a:t>
            </a:r>
            <a:r>
              <a:rPr lang="de-DE" sz="2600" i="1" dirty="0" smtClean="0"/>
              <a:t> </a:t>
            </a:r>
            <a:endParaRPr lang="ru-RU" sz="2600" dirty="0"/>
          </a:p>
          <a:p>
            <a:pPr indent="457200" algn="just">
              <a:lnSpc>
                <a:spcPct val="150000"/>
              </a:lnSpc>
            </a:pPr>
            <a:r>
              <a:rPr lang="ru-RU" sz="2600" b="1" dirty="0"/>
              <a:t>Импульсивность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i="1" dirty="0" err="1" smtClean="0"/>
              <a:t>выкрикива</a:t>
            </a:r>
            <a:r>
              <a:rPr lang="ru-RU" sz="2400" i="1" dirty="0" err="1" smtClean="0"/>
              <a:t>ние</a:t>
            </a:r>
            <a:r>
              <a:rPr lang="de-DE" sz="2400" i="1" dirty="0" smtClean="0"/>
              <a:t> </a:t>
            </a:r>
            <a:r>
              <a:rPr lang="de-DE" sz="2400" i="1" dirty="0" err="1" smtClean="0"/>
              <a:t>ответ</a:t>
            </a:r>
            <a:r>
              <a:rPr lang="ru-RU" sz="2400" i="1" dirty="0" err="1" smtClean="0"/>
              <a:t>ов</a:t>
            </a:r>
            <a:r>
              <a:rPr lang="ru-RU" sz="2400" i="1" dirty="0" smtClean="0"/>
              <a:t> </a:t>
            </a:r>
            <a:r>
              <a:rPr lang="de-DE" sz="2400" i="1" dirty="0" err="1"/>
              <a:t>на</a:t>
            </a:r>
            <a:r>
              <a:rPr lang="de-DE" sz="2400" i="1" dirty="0"/>
              <a:t> </a:t>
            </a:r>
            <a:r>
              <a:rPr lang="de-DE" sz="2400" i="1" dirty="0" err="1"/>
              <a:t>вопросы</a:t>
            </a:r>
            <a:r>
              <a:rPr lang="de-DE" sz="2400" i="1" dirty="0"/>
              <a:t>, </a:t>
            </a:r>
            <a:r>
              <a:rPr lang="de-DE" sz="2400" i="1" dirty="0" err="1"/>
              <a:t>не</a:t>
            </a:r>
            <a:r>
              <a:rPr lang="de-DE" sz="2400" i="1" dirty="0"/>
              <a:t> </a:t>
            </a:r>
            <a:r>
              <a:rPr lang="de-DE" sz="2400" i="1" dirty="0" err="1"/>
              <a:t>задумываясь</a:t>
            </a:r>
            <a:r>
              <a:rPr lang="de-DE" sz="2400" i="1" dirty="0"/>
              <a:t> и </a:t>
            </a:r>
            <a:r>
              <a:rPr lang="de-DE" sz="2400" i="1" dirty="0" err="1"/>
              <a:t>не</a:t>
            </a:r>
            <a:r>
              <a:rPr lang="de-DE" sz="2400" i="1" dirty="0"/>
              <a:t> </a:t>
            </a:r>
            <a:r>
              <a:rPr lang="de-DE" sz="2400" i="1" dirty="0" err="1"/>
              <a:t>дослушав</a:t>
            </a:r>
            <a:r>
              <a:rPr lang="de-DE" sz="2400" i="1" dirty="0"/>
              <a:t> </a:t>
            </a:r>
            <a:r>
              <a:rPr lang="de-DE" sz="2400" i="1" dirty="0" err="1"/>
              <a:t>их</a:t>
            </a:r>
            <a:r>
              <a:rPr lang="de-DE" sz="2400" i="1" dirty="0"/>
              <a:t> </a:t>
            </a:r>
            <a:r>
              <a:rPr lang="de-DE" sz="2400" i="1" dirty="0" err="1"/>
              <a:t>до</a:t>
            </a:r>
            <a:r>
              <a:rPr lang="de-DE" sz="2400" i="1" dirty="0"/>
              <a:t> </a:t>
            </a:r>
            <a:r>
              <a:rPr lang="de-DE" sz="2400" i="1" dirty="0" err="1"/>
              <a:t>конца</a:t>
            </a:r>
            <a:r>
              <a:rPr lang="ru-RU" sz="2400" i="1" dirty="0" smtClean="0"/>
              <a:t>,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1" dirty="0"/>
              <a:t>н</a:t>
            </a:r>
            <a:r>
              <a:rPr lang="ru-RU" sz="2400" i="1" dirty="0" smtClean="0"/>
              <a:t>еадекватная реакция на замечания взрослых и отказы детей от общения </a:t>
            </a:r>
            <a:endParaRPr lang="ru-RU" sz="2600" i="1" dirty="0" smtClean="0"/>
          </a:p>
          <a:p>
            <a:pPr indent="457200" algn="just">
              <a:lnSpc>
                <a:spcPct val="150000"/>
              </a:lnSpc>
            </a:pPr>
            <a:r>
              <a:rPr lang="ru-RU" sz="2600" b="1" dirty="0" smtClean="0"/>
              <a:t>Повышенная </a:t>
            </a:r>
            <a:r>
              <a:rPr lang="ru-RU" sz="2600" b="1" dirty="0"/>
              <a:t>двигательная </a:t>
            </a:r>
            <a:r>
              <a:rPr lang="ru-RU" sz="2600" b="1" dirty="0" smtClean="0"/>
              <a:t>активность</a:t>
            </a:r>
            <a:endParaRPr lang="ru-RU" sz="2600" b="1" dirty="0"/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i="1" dirty="0"/>
              <a:t>в</a:t>
            </a:r>
            <a:r>
              <a:rPr lang="ru-RU" sz="2600" i="1" dirty="0" smtClean="0"/>
              <a:t>ыполнение опасных действий не задумываясь о последствиях,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i="1" dirty="0"/>
              <a:t>н</a:t>
            </a:r>
            <a:r>
              <a:rPr lang="ru-RU" sz="2600" i="1" dirty="0" smtClean="0"/>
              <a:t>арушение координации,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i="1" dirty="0"/>
              <a:t>н</a:t>
            </a:r>
            <a:r>
              <a:rPr lang="ru-RU" sz="2600" i="1" dirty="0" smtClean="0"/>
              <a:t>арушение сна,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i="1" dirty="0"/>
              <a:t>б</a:t>
            </a:r>
            <a:r>
              <a:rPr lang="ru-RU" sz="2600" i="1" dirty="0" smtClean="0"/>
              <a:t>есцельные, хаотичные движения</a:t>
            </a:r>
          </a:p>
          <a:p>
            <a:pPr indent="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2600" i="1" dirty="0"/>
          </a:p>
          <a:p>
            <a:pPr indent="457200" algn="just">
              <a:lnSpc>
                <a:spcPct val="150000"/>
              </a:lnSpc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7470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36903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Причины </a:t>
            </a:r>
            <a:r>
              <a:rPr lang="ru-RU" sz="3600" dirty="0" err="1" smtClean="0"/>
              <a:t>гиперактивности</a:t>
            </a:r>
            <a:r>
              <a:rPr lang="ru-RU" sz="3600" dirty="0" smtClean="0"/>
              <a:t> у детей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196752"/>
            <a:ext cx="7560840" cy="49685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Генетический фактор.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Перинатальная патология.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Органические повреждения мозга.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Пищевой фактор.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Социальный фактор.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Экологический фактор.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3F910-3461-46EF-88D3-BFB87BA9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Содержание проявления нарушений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FBEA14-88EF-433E-9D64-8DBEFAD3D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99" y="2204864"/>
            <a:ext cx="3928425" cy="6216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Является нормой для конкретных ситуаций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48B25B-5032-400A-9184-4C7BA558D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8063" y="2204864"/>
            <a:ext cx="3508508" cy="6216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Выходи за пределы социальных норм</a:t>
            </a:r>
          </a:p>
        </p:txBody>
      </p:sp>
      <p:pic>
        <p:nvPicPr>
          <p:cNvPr id="3074" name="Picture 2" descr="https://knigarazuma.ru/src/uploads/c449b048ed3f15d3c4c33277382a8821/16189e8fc2e9ebbaec13cb63d6ed1807.png">
            <a:extLst>
              <a:ext uri="{FF2B5EF4-FFF2-40B4-BE49-F238E27FC236}">
                <a16:creationId xmlns:a16="http://schemas.microsoft.com/office/drawing/2014/main" id="{64A2F6E9-CF7D-4606-ACDD-670DAEC86B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830366"/>
            <a:ext cx="3928426" cy="261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bigpicture.ru/wp-content/uploads/2018/09/3-9.jpg">
            <a:extLst>
              <a:ext uri="{FF2B5EF4-FFF2-40B4-BE49-F238E27FC236}">
                <a16:creationId xmlns:a16="http://schemas.microsoft.com/office/drawing/2014/main" id="{255090F3-2807-4D3D-BD29-F5045EC3A97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30547"/>
            <a:ext cx="3508507" cy="262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8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755576" y="548680"/>
          <a:ext cx="8064896" cy="604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6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6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Активный ребенок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Гиперактивный</a:t>
                      </a:r>
                      <a:r>
                        <a:rPr lang="ru-RU" dirty="0" smtClean="0"/>
                        <a:t> ребенок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998">
                <a:tc>
                  <a:txBody>
                    <a:bodyPr/>
                    <a:lstStyle/>
                    <a:p>
                      <a:pPr algn="just" fontAlgn="auto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Большую часть дня «не сидит на месте»</a:t>
                      </a:r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just" fontAlgn="auto"/>
                      <a:endParaRPr lang="ru-RU" sz="14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Нередко проявляет признаки беспокойства</a:t>
                      </a:r>
                    </a:p>
                    <a:p>
                      <a:pPr algn="just" fontAlgn="auto"/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998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Предпочитает подвижные игры пассивным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Легко отвлекается на посторонние раздражители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99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Непоседлив и суетлив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Не может продолжительное время заниматься одним видом</a:t>
                      </a:r>
                      <a:r>
                        <a:rPr lang="ru-RU" sz="1400" baseline="0" dirty="0" smtClean="0"/>
                        <a:t> деятельности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998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Быстро и много говорит, задает бесконечное количество вопросов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разговоре часто перебивает</a:t>
                      </a:r>
                      <a:endParaRPr lang="ru-RU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998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В конфликтной ситуации может быть зачинщиком драки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Постоянно задирает других детей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99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Не всегда соблюдает социальные нормы и правила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Нарушает социальные нормы и правила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99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Импульсивное поведение проявляет только в отсутствии взрослого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Присутствие взрослого не сдерживает импульсивное поведение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399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Выполняет инструкции при наличии мотивации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Не придерживается инструкций и </a:t>
                      </a:r>
                      <a:r>
                        <a:rPr lang="ru-RU" sz="1400" dirty="0" err="1" smtClean="0"/>
                        <a:t>алгоримов</a:t>
                      </a:r>
                      <a:r>
                        <a:rPr lang="ru-RU" sz="1400" dirty="0" smtClean="0"/>
                        <a:t> выполнения действий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13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40620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Личностные особенности ребенка с СДВГ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844824"/>
            <a:ext cx="6400800" cy="3528392"/>
          </a:xfrm>
        </p:spPr>
        <p:txBody>
          <a:bodyPr/>
          <a:lstStyle/>
          <a:p>
            <a:r>
              <a:rPr lang="ru-RU" b="1" dirty="0" smtClean="0"/>
              <a:t>Неуверенность</a:t>
            </a:r>
          </a:p>
          <a:p>
            <a:r>
              <a:rPr lang="ru-RU" b="1" dirty="0" smtClean="0"/>
              <a:t>Заниженная самооценка</a:t>
            </a:r>
          </a:p>
          <a:p>
            <a:r>
              <a:rPr lang="ru-RU" b="1" dirty="0" err="1" smtClean="0"/>
              <a:t>Непрогностичность</a:t>
            </a:r>
            <a:r>
              <a:rPr lang="ru-RU" b="1" dirty="0" smtClean="0"/>
              <a:t> (не задумываются о последствиях своих поступков)</a:t>
            </a:r>
          </a:p>
          <a:p>
            <a:r>
              <a:rPr lang="ru-RU" b="1" dirty="0" smtClean="0"/>
              <a:t>Неспособность довести начатое до конца</a:t>
            </a:r>
          </a:p>
          <a:p>
            <a:r>
              <a:rPr lang="ru-RU" b="1" dirty="0" smtClean="0"/>
              <a:t>Не внимательность к другим людям, их реакциям и эмоциям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3986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Сильные стороны детей </a:t>
            </a:r>
            <a:br>
              <a:rPr lang="ru-RU" sz="3600" dirty="0" smtClean="0"/>
            </a:br>
            <a:r>
              <a:rPr lang="ru-RU" sz="3600" dirty="0" smtClean="0"/>
              <a:t>с СДВГ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988840"/>
            <a:ext cx="6912768" cy="396044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ru-RU" b="1" dirty="0" smtClean="0"/>
              <a:t>Преобладание положительных эмоций (приподнятое хорошее настроение, харизма)</a:t>
            </a:r>
          </a:p>
          <a:p>
            <a:pPr>
              <a:lnSpc>
                <a:spcPct val="114000"/>
              </a:lnSpc>
            </a:pPr>
            <a:r>
              <a:rPr lang="ru-RU" b="1" dirty="0" smtClean="0"/>
              <a:t>Открытость, искренность</a:t>
            </a:r>
          </a:p>
          <a:p>
            <a:pPr>
              <a:lnSpc>
                <a:spcPct val="114000"/>
              </a:lnSpc>
            </a:pPr>
            <a:r>
              <a:rPr lang="ru-RU" b="1" dirty="0" smtClean="0"/>
              <a:t>Незлопамятность (обид не помнят, зла не держат, быстро мирятся)</a:t>
            </a:r>
          </a:p>
          <a:p>
            <a:pPr>
              <a:lnSpc>
                <a:spcPct val="114000"/>
              </a:lnSpc>
            </a:pPr>
            <a:r>
              <a:rPr lang="ru-RU" b="1" dirty="0" smtClean="0"/>
              <a:t>Легкость в выстраивании отношений (общительность)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76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0444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500" dirty="0" smtClean="0">
                <a:effectLst/>
              </a:rPr>
              <a:t>Примерный а</a:t>
            </a:r>
            <a:r>
              <a:rPr lang="de-DE" sz="3500" dirty="0" err="1" smtClean="0">
                <a:effectLst/>
              </a:rPr>
              <a:t>лгоритм</a:t>
            </a:r>
            <a:r>
              <a:rPr lang="de-DE" sz="3500" dirty="0" smtClean="0">
                <a:effectLst/>
              </a:rPr>
              <a:t> </a:t>
            </a:r>
            <a:r>
              <a:rPr lang="de-DE" sz="3500" dirty="0" err="1">
                <a:effectLst/>
              </a:rPr>
              <a:t>комплексной</a:t>
            </a:r>
            <a:r>
              <a:rPr lang="de-DE" sz="3500" dirty="0">
                <a:effectLst/>
              </a:rPr>
              <a:t> </a:t>
            </a:r>
            <a:r>
              <a:rPr lang="de-DE" sz="3500" dirty="0" err="1">
                <a:effectLst/>
              </a:rPr>
              <a:t>диагностики</a:t>
            </a:r>
            <a:r>
              <a:rPr lang="de-DE" sz="3500" dirty="0">
                <a:effectLst/>
              </a:rPr>
              <a:t> </a:t>
            </a:r>
            <a:r>
              <a:rPr lang="de-DE" sz="3500" dirty="0" err="1">
                <a:effectLst/>
              </a:rPr>
              <a:t>гиперактивности</a:t>
            </a:r>
            <a:r>
              <a:rPr lang="de-DE" sz="3500" dirty="0">
                <a:effectLst/>
              </a:rPr>
              <a:t>:</a:t>
            </a:r>
            <a:endParaRPr lang="ru-RU" sz="35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628800"/>
            <a:ext cx="7272808" cy="4680520"/>
          </a:xfrm>
        </p:spPr>
        <p:txBody>
          <a:bodyPr>
            <a:normAutofit/>
          </a:bodyPr>
          <a:lstStyle/>
          <a:p>
            <a:pPr lvl="1"/>
            <a:r>
              <a:rPr lang="ru-RU" dirty="0"/>
              <a:t>Наблюдение за ребенком.</a:t>
            </a:r>
            <a:endParaRPr lang="ru-RU" sz="1800" dirty="0"/>
          </a:p>
          <a:p>
            <a:pPr lvl="1"/>
            <a:r>
              <a:rPr lang="ru-RU" dirty="0"/>
              <a:t>Данные анамнеза.</a:t>
            </a:r>
            <a:endParaRPr lang="ru-RU" sz="1800" dirty="0"/>
          </a:p>
          <a:p>
            <a:pPr lvl="1"/>
            <a:r>
              <a:rPr lang="ru-RU" dirty="0"/>
              <a:t>Анкетирование родителей.</a:t>
            </a:r>
            <a:endParaRPr lang="ru-RU" sz="1800" dirty="0"/>
          </a:p>
          <a:p>
            <a:pPr lvl="1"/>
            <a:r>
              <a:rPr lang="ru-RU" dirty="0"/>
              <a:t>Анкетирование педагогов.</a:t>
            </a:r>
            <a:endParaRPr lang="ru-RU" sz="1800" dirty="0"/>
          </a:p>
          <a:p>
            <a:pPr lvl="1"/>
            <a:r>
              <a:rPr lang="ru-RU" dirty="0"/>
              <a:t>Анализ результатов освоения ребенком программы ДОУ.</a:t>
            </a:r>
            <a:endParaRPr lang="ru-RU" sz="1800" dirty="0"/>
          </a:p>
          <a:p>
            <a:pPr lvl="1"/>
            <a:r>
              <a:rPr lang="ru-RU" dirty="0"/>
              <a:t>Беседа с логопедом, работающим с данным ребенком.</a:t>
            </a:r>
            <a:endParaRPr lang="ru-RU" sz="1800" dirty="0"/>
          </a:p>
          <a:p>
            <a:pPr lvl="1"/>
            <a:r>
              <a:rPr lang="ru-RU" dirty="0"/>
              <a:t>Диагностика педагогом-психологом  познавательных процессов (памяти, мышления, восприятия, работоспособности).</a:t>
            </a:r>
            <a:endParaRPr lang="ru-RU" sz="1800" dirty="0"/>
          </a:p>
          <a:p>
            <a:pPr lvl="1"/>
            <a:r>
              <a:rPr lang="ru-RU" dirty="0"/>
              <a:t>Углубленная диагностика внимания.</a:t>
            </a:r>
            <a:endParaRPr lang="ru-RU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62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помощь педагогу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916832"/>
            <a:ext cx="6400800" cy="3474720"/>
          </a:xfrm>
        </p:spPr>
        <p:txBody>
          <a:bodyPr>
            <a:normAutofit/>
          </a:bodyPr>
          <a:lstStyle/>
          <a:p>
            <a:r>
              <a:rPr lang="ru-RU" sz="2600" b="1" dirty="0" smtClean="0"/>
              <a:t>Анкетирование и родителей и педагогов</a:t>
            </a:r>
          </a:p>
          <a:p>
            <a:pPr marL="45720" indent="0">
              <a:buNone/>
            </a:pPr>
            <a:r>
              <a:rPr lang="ru-RU" dirty="0" smtClean="0"/>
              <a:t> И.П</a:t>
            </a:r>
            <a:r>
              <a:rPr lang="ru-RU" dirty="0"/>
              <a:t>. </a:t>
            </a:r>
            <a:r>
              <a:rPr lang="ru-RU" dirty="0" err="1" smtClean="0"/>
              <a:t>Брязгунов</a:t>
            </a:r>
            <a:r>
              <a:rPr lang="ru-RU" dirty="0" smtClean="0"/>
              <a:t> </a:t>
            </a:r>
            <a:r>
              <a:rPr lang="ru-RU" dirty="0"/>
              <a:t>и Е. В. </a:t>
            </a:r>
            <a:r>
              <a:rPr lang="ru-RU" dirty="0" err="1" smtClean="0"/>
              <a:t>Касатикова</a:t>
            </a:r>
            <a:r>
              <a:rPr lang="ru-RU" smtClean="0"/>
              <a:t>   </a:t>
            </a:r>
            <a:r>
              <a:rPr lang="ru-RU" dirty="0"/>
              <a:t>“Непоседливый ребенок</a:t>
            </a:r>
            <a:r>
              <a:rPr lang="ru-RU" dirty="0" smtClean="0"/>
              <a:t>”,</a:t>
            </a:r>
          </a:p>
          <a:p>
            <a:r>
              <a:rPr lang="ru-RU" sz="2600" b="1" dirty="0" smtClean="0"/>
              <a:t>Диагностические методики выявления </a:t>
            </a:r>
            <a:r>
              <a:rPr lang="ru-RU" sz="2600" b="1" dirty="0" err="1" smtClean="0"/>
              <a:t>гиперактивности</a:t>
            </a:r>
            <a:endParaRPr lang="ru-RU" sz="2600" b="1" dirty="0" smtClean="0"/>
          </a:p>
          <a:p>
            <a:pPr marL="45720" indent="0">
              <a:buNone/>
            </a:pPr>
            <a:r>
              <a:rPr lang="ru-RU" dirty="0" smtClean="0"/>
              <a:t>У</a:t>
            </a:r>
            <a:r>
              <a:rPr lang="de-DE" dirty="0" err="1" smtClean="0"/>
              <a:t>чебник</a:t>
            </a:r>
            <a:r>
              <a:rPr lang="ru-RU" dirty="0" smtClean="0"/>
              <a:t>  </a:t>
            </a:r>
            <a:r>
              <a:rPr lang="de-DE" dirty="0" smtClean="0"/>
              <a:t> </a:t>
            </a:r>
            <a:r>
              <a:rPr lang="de-DE" dirty="0" err="1"/>
              <a:t>Немова</a:t>
            </a:r>
            <a:r>
              <a:rPr lang="de-DE" dirty="0"/>
              <a:t> Р. С. </a:t>
            </a:r>
            <a:r>
              <a:rPr lang="de-DE" dirty="0" err="1"/>
              <a:t>Психология</a:t>
            </a:r>
            <a:r>
              <a:rPr lang="de-DE" dirty="0"/>
              <a:t>, </a:t>
            </a:r>
            <a:r>
              <a:rPr lang="de-DE" dirty="0" err="1"/>
              <a:t>книга</a:t>
            </a:r>
            <a:r>
              <a:rPr lang="de-DE" dirty="0"/>
              <a:t> №3, М.: </a:t>
            </a:r>
            <a:r>
              <a:rPr lang="de-DE" dirty="0" err="1"/>
              <a:t>Просвещение:ВЛАДОС</a:t>
            </a:r>
            <a:r>
              <a:rPr lang="de-DE" dirty="0"/>
              <a:t>, 1995. 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3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4372168"/>
            <a:ext cx="791026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Мы желаем Вам любви, терпения и понимания!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5710359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98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76250"/>
            <a:ext cx="7989888" cy="3311525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Особенности организации работы </a:t>
            </a:r>
            <a:br>
              <a:rPr lang="ru-RU" sz="2800" b="1" dirty="0" smtClean="0"/>
            </a:br>
            <a:r>
              <a:rPr lang="ru-RU" sz="2800" b="1" dirty="0" smtClean="0"/>
              <a:t>с детьми </a:t>
            </a:r>
            <a:r>
              <a:rPr lang="ru-RU" sz="2800" b="1" smtClean="0"/>
              <a:t>с РАС</a:t>
            </a:r>
            <a:br>
              <a:rPr lang="ru-RU" sz="2800" b="1" smtClean="0"/>
            </a:br>
            <a:r>
              <a:rPr lang="ru-RU" sz="2800" b="1" smtClean="0"/>
              <a:t>«Я – ЕСТЬ»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altLang="ru-RU" sz="2400" u="sng" smtClean="0">
                <a:latin typeface="Arial" panose="020B0604020202020204" pitchFamily="34" charset="0"/>
              </a:rPr>
              <a:t>МДОУ «Детский сад № 78»</a:t>
            </a:r>
          </a:p>
        </p:txBody>
      </p:sp>
    </p:spTree>
    <p:extLst>
      <p:ext uri="{BB962C8B-B14F-4D97-AF65-F5344CB8AC3E}">
        <p14:creationId xmlns:p14="http://schemas.microsoft.com/office/powerpoint/2010/main" val="21523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  Педагогическая классификация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684213" y="1412875"/>
            <a:ext cx="8229600" cy="4718050"/>
          </a:xfrm>
        </p:spPr>
        <p:txBody>
          <a:bodyPr/>
          <a:lstStyle/>
          <a:p>
            <a:pPr algn="ctr"/>
            <a:endParaRPr lang="ru-RU" altLang="ru-RU" b="1" smtClean="0"/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b="1" smtClean="0"/>
              <a:t>О.С. Никольская выделяет четыре группы</a:t>
            </a:r>
            <a:br>
              <a:rPr lang="ru-RU" altLang="ru-RU" b="1" smtClean="0"/>
            </a:br>
            <a:r>
              <a:rPr lang="ru-RU" altLang="ru-RU" b="1" smtClean="0"/>
              <a:t>детей в зависимости от тяжести и характера аутоподобных проявлений,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b="1" smtClean="0"/>
              <a:t>степенью дезадаптации ребенка и возможностями его социализации.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0755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50825" y="533400"/>
          <a:ext cx="8435975" cy="5703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5026">
                  <a:extLst>
                    <a:ext uri="{9D8B030D-6E8A-4147-A177-3AD203B41FA5}">
                      <a16:colId xmlns:a16="http://schemas.microsoft.com/office/drawing/2014/main" val="4148279873"/>
                    </a:ext>
                  </a:extLst>
                </a:gridCol>
                <a:gridCol w="2113650">
                  <a:extLst>
                    <a:ext uri="{9D8B030D-6E8A-4147-A177-3AD203B41FA5}">
                      <a16:colId xmlns:a16="http://schemas.microsoft.com/office/drawing/2014/main" val="4168970775"/>
                    </a:ext>
                  </a:extLst>
                </a:gridCol>
                <a:gridCol w="2346430">
                  <a:extLst>
                    <a:ext uri="{9D8B030D-6E8A-4147-A177-3AD203B41FA5}">
                      <a16:colId xmlns:a16="http://schemas.microsoft.com/office/drawing/2014/main" val="2478105274"/>
                    </a:ext>
                  </a:extLst>
                </a:gridCol>
                <a:gridCol w="1880869">
                  <a:extLst>
                    <a:ext uri="{9D8B030D-6E8A-4147-A177-3AD203B41FA5}">
                      <a16:colId xmlns:a16="http://schemas.microsoft.com/office/drawing/2014/main" val="1931210222"/>
                    </a:ext>
                  </a:extLst>
                </a:gridCol>
              </a:tblGrid>
              <a:tr h="350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 группа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37" marR="36337" marT="9083" marB="908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II группа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37" marR="36337" marT="9083" marB="908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III группа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37" marR="36337" marT="9083" marB="908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IV группа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37" marR="36337" marT="9083" marB="9083"/>
                </a:tc>
                <a:extLst>
                  <a:ext uri="{0D108BD9-81ED-4DB2-BD59-A6C34878D82A}">
                    <a16:rowId xmlns:a16="http://schemas.microsoft.com/office/drawing/2014/main" val="867479773"/>
                  </a:ext>
                </a:extLst>
              </a:tr>
              <a:tr h="5353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-повышенная отрешенность от окружающего мира;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-выраженная пассивность по отношению к сенсорным раздражителям;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-отсутствие зрительного контакта;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-наличие «полевого» поведения;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r>
                        <a:rPr lang="ru-RU" sz="1400" dirty="0" err="1">
                          <a:effectLst/>
                        </a:rPr>
                        <a:t>мутизм</a:t>
                      </a:r>
                      <a:r>
                        <a:rPr lang="ru-RU" sz="1400" dirty="0">
                          <a:effectLst/>
                        </a:rPr>
                        <a:t>, отсутствие потребности в вербальных контактах.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(отрешенность  от окружающего мира, как ведущий патопсихологический синдром)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37" marR="36337" marT="9083" marB="90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-выраженная чувствительность к внешним стимулам;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-активное отторжение мира в виде  </a:t>
                      </a:r>
                      <a:r>
                        <a:rPr lang="ru-RU" sz="1400" dirty="0" err="1">
                          <a:effectLst/>
                        </a:rPr>
                        <a:t>аутостимуляций</a:t>
                      </a:r>
                      <a:r>
                        <a:rPr lang="ru-RU" sz="1400" dirty="0">
                          <a:effectLst/>
                        </a:rPr>
                        <a:t> и моторных стереотипий;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-проявление требовательности  к  организации стереотипной среды обитания;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-наличие страхов;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-автономная игра.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(отвержение внешней среды, как ведущий патопсихологический  синдром)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37" marR="36337" marT="9083" marB="90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-проявление выраженной конфликтности поведения;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-быстрая истощаемость в любой  деятельности;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-выраженная избирательность в контактах;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-наличие немотивированных страхов;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-безадресная речь, не направленная на собеседника;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-взгляд «сквозь» человека.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(замещение с целью противостояния аффективной патологии)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37" marR="36337" marT="9083" marB="908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-проявление </a:t>
                      </a:r>
                      <a:r>
                        <a:rPr lang="ru-RU" sz="1400" dirty="0" err="1">
                          <a:effectLst/>
                        </a:rPr>
                        <a:t>сензитивности</a:t>
                      </a:r>
                      <a:r>
                        <a:rPr lang="ru-RU" sz="1400" dirty="0">
                          <a:effectLst/>
                        </a:rPr>
                        <a:t> и повышенной ранимости в контактах;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-потребность в положительной оценке и эмпатической  поддержке;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-визуальный контакт не постоянен и имеет прерывистых характер;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-симбиотическая связь с близкими;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-речь может носить затухающий характер.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(повышенная ранимость при взаимодействии с окружающим, как основной патопсихологический синдром)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37" marR="36337" marT="9083" marB="9083"/>
                </a:tc>
                <a:extLst>
                  <a:ext uri="{0D108BD9-81ED-4DB2-BD59-A6C34878D82A}">
                    <a16:rowId xmlns:a16="http://schemas.microsoft.com/office/drawing/2014/main" val="3721245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4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Клиническая классификация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Синдром Каннера</a:t>
            </a:r>
          </a:p>
          <a:p>
            <a:r>
              <a:rPr lang="ru-RU" altLang="ru-RU" smtClean="0"/>
              <a:t>Синдром Аспергера </a:t>
            </a:r>
          </a:p>
          <a:p>
            <a:r>
              <a:rPr lang="ru-RU" altLang="ru-RU" smtClean="0"/>
              <a:t>Аутизм при синдроме Ретта</a:t>
            </a:r>
          </a:p>
          <a:p>
            <a:r>
              <a:rPr lang="ru-RU" altLang="ru-RU" smtClean="0"/>
              <a:t>Аутизм при хромосомных аберациях</a:t>
            </a:r>
          </a:p>
          <a:p>
            <a:r>
              <a:rPr lang="ru-RU" altLang="ru-RU" smtClean="0"/>
              <a:t>Резидуально-органический вариант аутизма</a:t>
            </a:r>
          </a:p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563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3F910-3461-46EF-88D3-BFB87BA9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3718"/>
            <a:ext cx="7920880" cy="528066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Частота проявляемых нарушений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FBEA14-88EF-433E-9D64-8DBEFAD3D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986" y="1581837"/>
            <a:ext cx="3152740" cy="540053"/>
          </a:xfrm>
        </p:spPr>
        <p:txBody>
          <a:bodyPr/>
          <a:lstStyle/>
          <a:p>
            <a:pPr algn="ctr"/>
            <a:r>
              <a:rPr lang="ru-RU" dirty="0"/>
              <a:t>Ребенок сейчас…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6" y="2121890"/>
            <a:ext cx="3152740" cy="1670260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148B25B-5032-400A-9184-4C7BA558D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31840" y="2996952"/>
            <a:ext cx="3453064" cy="640080"/>
          </a:xfrm>
        </p:spPr>
        <p:txBody>
          <a:bodyPr/>
          <a:lstStyle/>
          <a:p>
            <a:pPr algn="ctr"/>
            <a:r>
              <a:rPr lang="ru-RU" dirty="0"/>
              <a:t>Спустя 5 минут…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06505"/>
            <a:ext cx="3453064" cy="1872208"/>
          </a:xfr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76FBEA14-88EF-433E-9D64-8DBEFAD3D186}"/>
              </a:ext>
            </a:extLst>
          </p:cNvPr>
          <p:cNvSpPr txBox="1">
            <a:spLocks/>
          </p:cNvSpPr>
          <p:nvPr/>
        </p:nvSpPr>
        <p:spPr>
          <a:xfrm>
            <a:off x="5796136" y="4365104"/>
            <a:ext cx="3152740" cy="540053"/>
          </a:xfrm>
          <a:prstGeom prst="rect">
            <a:avLst/>
          </a:prstGeom>
          <a:solidFill>
            <a:schemeClr val="accent2"/>
          </a:solidFill>
        </p:spPr>
        <p:txBody>
          <a:bodyPr vert="horz" rtlCol="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Спустя 10 минут</a:t>
            </a:r>
          </a:p>
        </p:txBody>
      </p:sp>
      <p:pic>
        <p:nvPicPr>
          <p:cNvPr id="15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905157"/>
            <a:ext cx="3152740" cy="16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МКБ - 10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302125"/>
          </a:xfrm>
        </p:spPr>
        <p:txBody>
          <a:bodyPr/>
          <a:lstStyle/>
          <a:p>
            <a:r>
              <a:rPr lang="en-US" altLang="ru-RU" sz="2400" smtClean="0"/>
              <a:t>F – 84</a:t>
            </a:r>
            <a:r>
              <a:rPr lang="ru-RU" altLang="ru-RU" sz="2400" smtClean="0"/>
              <a:t>.0 детский аутизм</a:t>
            </a:r>
          </a:p>
          <a:p>
            <a:r>
              <a:rPr lang="en-US" altLang="ru-RU" sz="2400" smtClean="0"/>
              <a:t>F </a:t>
            </a:r>
            <a:r>
              <a:rPr lang="ru-RU" altLang="ru-RU" sz="2400" smtClean="0"/>
              <a:t>– 84.1 атипичный аутизм</a:t>
            </a:r>
          </a:p>
          <a:p>
            <a:r>
              <a:rPr lang="en-US" altLang="ru-RU" sz="2400" smtClean="0"/>
              <a:t>F-84</a:t>
            </a:r>
            <a:r>
              <a:rPr lang="ru-RU" altLang="ru-RU" sz="2400" smtClean="0"/>
              <a:t>.2 Синдром Ретта</a:t>
            </a:r>
            <a:endParaRPr lang="en-US" altLang="ru-RU" sz="2400" smtClean="0"/>
          </a:p>
          <a:p>
            <a:r>
              <a:rPr lang="en-US" altLang="ru-RU" sz="2400" smtClean="0"/>
              <a:t>F</a:t>
            </a:r>
            <a:r>
              <a:rPr lang="ru-RU" altLang="ru-RU" sz="2400" smtClean="0"/>
              <a:t>84.3 другое дезинтегративное расстройство детского возраста</a:t>
            </a:r>
            <a:endParaRPr lang="en-US" altLang="ru-RU" sz="2400" smtClean="0"/>
          </a:p>
          <a:p>
            <a:r>
              <a:rPr lang="en-US" altLang="ru-RU" sz="2400" smtClean="0"/>
              <a:t>F</a:t>
            </a:r>
            <a:r>
              <a:rPr lang="ru-RU" altLang="ru-RU" sz="2400" smtClean="0"/>
              <a:t>84.4 гиперактивное расстройство, сочетающееся с умственной отсталостью и стереотипными движениями</a:t>
            </a:r>
            <a:endParaRPr lang="en-US" altLang="ru-RU" sz="2400" smtClean="0"/>
          </a:p>
          <a:p>
            <a:r>
              <a:rPr lang="en-US" altLang="ru-RU" sz="2400" smtClean="0"/>
              <a:t>F</a:t>
            </a:r>
            <a:r>
              <a:rPr lang="ru-RU" altLang="ru-RU" sz="2400" smtClean="0"/>
              <a:t>84.5 Синдром Аспергера</a:t>
            </a:r>
          </a:p>
          <a:p>
            <a:r>
              <a:rPr lang="en-US" altLang="ru-RU" sz="2400" smtClean="0"/>
              <a:t>F84</a:t>
            </a:r>
            <a:r>
              <a:rPr lang="ru-RU" altLang="ru-RU" sz="2400" smtClean="0"/>
              <a:t>.8 другие общие расстройства развития</a:t>
            </a:r>
          </a:p>
          <a:p>
            <a:endParaRPr lang="ru-RU" altLang="ru-RU" smtClean="0"/>
          </a:p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5557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Нарушение в сфере социального взаимодействия</a:t>
            </a:r>
          </a:p>
        </p:txBody>
      </p:sp>
      <p:pic>
        <p:nvPicPr>
          <p:cNvPr id="10243" name="Picture 12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938" y="1828800"/>
            <a:ext cx="6080125" cy="4192588"/>
          </a:xfrm>
        </p:spPr>
      </p:pic>
    </p:spTree>
    <p:extLst>
      <p:ext uri="{BB962C8B-B14F-4D97-AF65-F5344CB8AC3E}">
        <p14:creationId xmlns:p14="http://schemas.microsoft.com/office/powerpoint/2010/main" val="67432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81075"/>
            <a:ext cx="63357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2963"/>
            <a:ext cx="26654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27146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2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2291" name="Picture 12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25538"/>
            <a:ext cx="8229600" cy="3743325"/>
          </a:xfrm>
        </p:spPr>
      </p:pic>
    </p:spTree>
    <p:extLst>
      <p:ext uri="{BB962C8B-B14F-4D97-AF65-F5344CB8AC3E}">
        <p14:creationId xmlns:p14="http://schemas.microsoft.com/office/powerpoint/2010/main" val="18224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3315" name="Picture 13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476250"/>
            <a:ext cx="3384550" cy="4302125"/>
          </a:xfrm>
        </p:spPr>
      </p:pic>
      <p:pic>
        <p:nvPicPr>
          <p:cNvPr id="13316" name="Picture 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57563"/>
            <a:ext cx="40179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6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Нарушения в сфере коммуникации</a:t>
            </a:r>
          </a:p>
        </p:txBody>
      </p:sp>
      <p:pic>
        <p:nvPicPr>
          <p:cNvPr id="14339" name="Picture 13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7175" y="1828800"/>
            <a:ext cx="6089650" cy="4302125"/>
          </a:xfrm>
        </p:spPr>
      </p:pic>
    </p:spTree>
    <p:extLst>
      <p:ext uri="{BB962C8B-B14F-4D97-AF65-F5344CB8AC3E}">
        <p14:creationId xmlns:p14="http://schemas.microsoft.com/office/powerpoint/2010/main" val="282749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5363" name="Picture 13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76250"/>
            <a:ext cx="6164263" cy="4302125"/>
          </a:xfrm>
        </p:spPr>
      </p:pic>
      <p:pic>
        <p:nvPicPr>
          <p:cNvPr id="15364" name="Picture 1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89363"/>
            <a:ext cx="36766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4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Нарушения в поведении</a:t>
            </a:r>
          </a:p>
        </p:txBody>
      </p:sp>
      <p:pic>
        <p:nvPicPr>
          <p:cNvPr id="16387" name="Picture 15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2863" y="1828800"/>
            <a:ext cx="6518275" cy="4302125"/>
          </a:xfrm>
        </p:spPr>
      </p:pic>
    </p:spTree>
    <p:extLst>
      <p:ext uri="{BB962C8B-B14F-4D97-AF65-F5344CB8AC3E}">
        <p14:creationId xmlns:p14="http://schemas.microsoft.com/office/powerpoint/2010/main" val="26672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7411" name="Picture 16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3113088" cy="4302125"/>
          </a:xfrm>
        </p:spPr>
      </p:pic>
      <p:pic>
        <p:nvPicPr>
          <p:cNvPr id="17412" name="Picture 16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141663"/>
            <a:ext cx="46386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33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8435" name="Picture 17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7600" y="1828800"/>
            <a:ext cx="6908800" cy="4302125"/>
          </a:xfrm>
        </p:spPr>
      </p:pic>
    </p:spTree>
    <p:extLst>
      <p:ext uri="{BB962C8B-B14F-4D97-AF65-F5344CB8AC3E}">
        <p14:creationId xmlns:p14="http://schemas.microsoft.com/office/powerpoint/2010/main" val="2209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3F910-3461-46EF-88D3-BFB87BA9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611" y="442341"/>
            <a:ext cx="6992378" cy="528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Интенсивность проявляемых нарушений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FBEA14-88EF-433E-9D64-8DBEFAD3D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2204864"/>
            <a:ext cx="3886200" cy="640080"/>
          </a:xfrm>
        </p:spPr>
        <p:txBody>
          <a:bodyPr/>
          <a:lstStyle/>
          <a:p>
            <a:pPr algn="ctr"/>
            <a:r>
              <a:rPr lang="ru-RU" dirty="0"/>
              <a:t>Умеренное проявление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48B25B-5032-400A-9184-4C7BA558D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6016" y="2204864"/>
            <a:ext cx="4032448" cy="640080"/>
          </a:xfrm>
        </p:spPr>
        <p:txBody>
          <a:bodyPr/>
          <a:lstStyle/>
          <a:p>
            <a:pPr algn="ctr"/>
            <a:r>
              <a:rPr lang="ru-RU" dirty="0"/>
              <a:t>Чрезмерное проявление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44944"/>
            <a:ext cx="3886200" cy="243494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53035"/>
            <a:ext cx="4032448" cy="2418763"/>
          </a:xfrm>
        </p:spPr>
      </p:pic>
    </p:spTree>
    <p:extLst>
      <p:ext uri="{BB962C8B-B14F-4D97-AF65-F5344CB8AC3E}">
        <p14:creationId xmlns:p14="http://schemas.microsoft.com/office/powerpoint/2010/main" val="19945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Нарушения моторики</a:t>
            </a:r>
          </a:p>
        </p:txBody>
      </p:sp>
      <p:pic>
        <p:nvPicPr>
          <p:cNvPr id="19459" name="Picture 188"/>
          <p:cNvPicPr>
            <a:picLocks noGrp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2747962" cy="4302125"/>
          </a:xfrm>
        </p:spPr>
      </p:pic>
      <p:pic>
        <p:nvPicPr>
          <p:cNvPr id="19460" name="Picture 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349500"/>
            <a:ext cx="28797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8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600" smtClean="0"/>
              <a:t>Особенности восприятия – обостренная чувствительность</a:t>
            </a:r>
          </a:p>
        </p:txBody>
      </p:sp>
      <p:pic>
        <p:nvPicPr>
          <p:cNvPr id="20483" name="Picture 209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3075" y="1828800"/>
            <a:ext cx="3117850" cy="4302125"/>
          </a:xfrm>
        </p:spPr>
      </p:pic>
    </p:spTree>
    <p:extLst>
      <p:ext uri="{BB962C8B-B14F-4D97-AF65-F5344CB8AC3E}">
        <p14:creationId xmlns:p14="http://schemas.microsoft.com/office/powerpoint/2010/main" val="16933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1507" name="Picture 21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25538"/>
            <a:ext cx="3636963" cy="4302125"/>
          </a:xfrm>
        </p:spPr>
      </p:pic>
      <p:pic>
        <p:nvPicPr>
          <p:cNvPr id="21508" name="Picture 2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44675"/>
            <a:ext cx="29575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6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2531" name="Picture 23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488" y="1828800"/>
            <a:ext cx="7439025" cy="4302125"/>
          </a:xfrm>
        </p:spPr>
      </p:pic>
    </p:spTree>
    <p:extLst>
      <p:ext uri="{BB962C8B-B14F-4D97-AF65-F5344CB8AC3E}">
        <p14:creationId xmlns:p14="http://schemas.microsoft.com/office/powerpoint/2010/main" val="18236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algn="ctr"/>
            <a:r>
              <a:rPr lang="ru-RU" altLang="ru-RU" sz="3200" smtClean="0"/>
              <a:t>Причинение вреда самому себе</a:t>
            </a:r>
            <a:br>
              <a:rPr lang="ru-RU" altLang="ru-RU" sz="3200" smtClean="0"/>
            </a:br>
            <a:r>
              <a:rPr lang="ru-RU" altLang="ru-RU" sz="3200" smtClean="0"/>
              <a:t>Нарушение чувства опасности</a:t>
            </a:r>
          </a:p>
        </p:txBody>
      </p:sp>
      <p:pic>
        <p:nvPicPr>
          <p:cNvPr id="23555" name="Picture 24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13" y="1828800"/>
            <a:ext cx="8029575" cy="4302125"/>
          </a:xfrm>
        </p:spPr>
      </p:pic>
    </p:spTree>
    <p:extLst>
      <p:ext uri="{BB962C8B-B14F-4D97-AF65-F5344CB8AC3E}">
        <p14:creationId xmlns:p14="http://schemas.microsoft.com/office/powerpoint/2010/main" val="13691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600" smtClean="0"/>
              <a:t>Расстройства желудочно-кишечного тракта</a:t>
            </a:r>
          </a:p>
        </p:txBody>
      </p:sp>
      <p:pic>
        <p:nvPicPr>
          <p:cNvPr id="24579" name="Picture 25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950" y="1828800"/>
            <a:ext cx="8166100" cy="4302125"/>
          </a:xfrm>
        </p:spPr>
      </p:pic>
    </p:spTree>
    <p:extLst>
      <p:ext uri="{BB962C8B-B14F-4D97-AF65-F5344CB8AC3E}">
        <p14:creationId xmlns:p14="http://schemas.microsoft.com/office/powerpoint/2010/main" val="4981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Методики «</a:t>
            </a:r>
            <a:r>
              <a:rPr lang="ru-RU" altLang="ru-RU" dirty="0" err="1" smtClean="0"/>
              <a:t>Социограмма</a:t>
            </a:r>
            <a:r>
              <a:rPr lang="ru-RU" altLang="ru-RU" dirty="0" smtClean="0"/>
              <a:t>» Педагогический анализ социального развития людей с множественными нарушениями (форма </a:t>
            </a:r>
            <a:r>
              <a:rPr lang="en-US" altLang="ru-RU" dirty="0" smtClean="0"/>
              <a:t>PAC</a:t>
            </a:r>
            <a:r>
              <a:rPr lang="ru-RU" altLang="ru-RU" dirty="0" smtClean="0"/>
              <a:t>-</a:t>
            </a:r>
            <a:r>
              <a:rPr lang="en-US" altLang="ru-RU" dirty="0" smtClean="0"/>
              <a:t>S</a:t>
            </a:r>
            <a:r>
              <a:rPr lang="ru-RU" altLang="ru-RU" dirty="0" smtClean="0"/>
              <a:t>/</a:t>
            </a:r>
            <a:r>
              <a:rPr lang="en-US" altLang="ru-RU" dirty="0" smtClean="0"/>
              <a:t>P</a:t>
            </a:r>
            <a:r>
              <a:rPr lang="ru-RU" altLang="ru-RU" dirty="0" smtClean="0"/>
              <a:t>). </a:t>
            </a:r>
          </a:p>
          <a:p>
            <a:r>
              <a:rPr lang="ru-RU" altLang="ru-RU" dirty="0" smtClean="0"/>
              <a:t>На основе третьего издания по </a:t>
            </a:r>
            <a:r>
              <a:rPr lang="en-US" altLang="ru-RU" dirty="0" smtClean="0"/>
              <a:t>X</a:t>
            </a:r>
            <a:r>
              <a:rPr lang="ru-RU" altLang="ru-RU" dirty="0" smtClean="0"/>
              <a:t>. С. </a:t>
            </a:r>
            <a:r>
              <a:rPr lang="ru-RU" altLang="ru-RU" dirty="0" err="1" smtClean="0"/>
              <a:t>Гюнцбургу</a:t>
            </a:r>
            <a:r>
              <a:rPr lang="ru-RU" altLang="ru-RU" dirty="0" smtClean="0"/>
              <a:t>.  Так же используется форма РАС-1.</a:t>
            </a:r>
          </a:p>
          <a:p>
            <a:endParaRPr lang="ru-RU" altLang="ru-RU" dirty="0" smtClean="0"/>
          </a:p>
          <a:p>
            <a:pPr marL="0" indent="0">
              <a:buNone/>
            </a:pPr>
            <a:r>
              <a:rPr lang="ru-RU" alt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754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Объект 3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620713"/>
            <a:ext cx="4103687" cy="6237287"/>
          </a:xfrm>
        </p:spPr>
      </p:pic>
    </p:spTree>
    <p:extLst>
      <p:ext uri="{BB962C8B-B14F-4D97-AF65-F5344CB8AC3E}">
        <p14:creationId xmlns:p14="http://schemas.microsoft.com/office/powerpoint/2010/main" val="14030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Скрининговые методы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2092325"/>
            <a:ext cx="8229600" cy="47894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 </a:t>
            </a:r>
            <a:r>
              <a:rPr lang="ru-RU" b="1" dirty="0"/>
              <a:t>Модифицированный </a:t>
            </a:r>
            <a:r>
              <a:rPr lang="ru-RU" b="1" dirty="0" err="1"/>
              <a:t>Скрининговый</a:t>
            </a:r>
            <a:r>
              <a:rPr lang="ru-RU" b="1" dirty="0"/>
              <a:t> Тест на Аутизм для Детей </a:t>
            </a:r>
            <a:endParaRPr lang="ru-RU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b="1" dirty="0"/>
              <a:t>(пересмотренный, с дополнительным пошаговым интервью</a:t>
            </a:r>
            <a:r>
              <a:rPr lang="ru-RU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b="1" dirty="0"/>
              <a:t>Modified Checklist for Autism in Toddlers, Revised, with Follow-Up</a:t>
            </a: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b="1" dirty="0"/>
              <a:t>(M-CHAT-R/F)™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91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7325"/>
          </a:xfrm>
        </p:spPr>
        <p:txBody>
          <a:bodyPr/>
          <a:lstStyle/>
          <a:p>
            <a:r>
              <a:rPr lang="en-US" altLang="ru-RU" sz="2800" b="1" u="sng" smtClean="0"/>
              <a:t>SCQ</a:t>
            </a:r>
            <a:r>
              <a:rPr lang="ru-RU" altLang="ru-RU" sz="2800" b="1" u="sng" smtClean="0"/>
              <a:t> – социально-коммуникативный опросник</a:t>
            </a:r>
          </a:p>
          <a:p>
            <a:r>
              <a:rPr lang="ru-RU" altLang="ru-RU" sz="2800" smtClean="0"/>
              <a:t>С 4 лет </a:t>
            </a:r>
          </a:p>
          <a:p>
            <a:r>
              <a:rPr lang="ru-RU" altLang="ru-RU" sz="2800" smtClean="0"/>
              <a:t>Скрининг симптомов РАС , риск наличия РАС</a:t>
            </a:r>
          </a:p>
          <a:p>
            <a:r>
              <a:rPr lang="ru-RU" altLang="ru-RU" sz="2800" smtClean="0"/>
              <a:t>Самостоятельное заполнение родителями /близким ребенку взрослыми</a:t>
            </a:r>
          </a:p>
          <a:p>
            <a:r>
              <a:rPr lang="ru-RU" altLang="ru-RU" sz="2800" smtClean="0"/>
              <a:t>Вопросы относятся к трем областям- социальное взаимодействие, общение, повторяющиеся и стереотипные паттерны поведения</a:t>
            </a:r>
            <a:endParaRPr lang="en-US" altLang="ru-RU" sz="2800" smtClean="0"/>
          </a:p>
          <a:p>
            <a:endParaRPr lang="ru-RU" altLang="ru-RU" sz="2800" smtClean="0"/>
          </a:p>
        </p:txBody>
      </p:sp>
    </p:spTree>
    <p:extLst>
      <p:ext uri="{BB962C8B-B14F-4D97-AF65-F5344CB8AC3E}">
        <p14:creationId xmlns:p14="http://schemas.microsoft.com/office/powerpoint/2010/main" val="8891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3F910-3461-46EF-88D3-BFB87BA9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611" y="442341"/>
            <a:ext cx="6992378" cy="528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Устойчивость проявляемых нарушений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FBEA14-88EF-433E-9D64-8DBEFAD3D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2204864"/>
            <a:ext cx="3672408" cy="640080"/>
          </a:xfrm>
        </p:spPr>
        <p:txBody>
          <a:bodyPr/>
          <a:lstStyle/>
          <a:p>
            <a:pPr algn="ctr"/>
            <a:r>
              <a:rPr lang="ru-RU" dirty="0"/>
              <a:t>Ребенок вчера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48B25B-5032-400A-9184-4C7BA558D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6016" y="2204864"/>
            <a:ext cx="4032448" cy="640080"/>
          </a:xfrm>
        </p:spPr>
        <p:txBody>
          <a:bodyPr/>
          <a:lstStyle/>
          <a:p>
            <a:pPr algn="ctr"/>
            <a:r>
              <a:rPr lang="ru-RU" dirty="0"/>
              <a:t>Ребенок сегодня</a:t>
            </a:r>
          </a:p>
        </p:txBody>
      </p:sp>
      <p:pic>
        <p:nvPicPr>
          <p:cNvPr id="1030" name="Picture 6" descr="https://www.teatr-benefis.ru/wp-content/uploads/2011/08/kak-sdelat-rebenka-obshhimtelnym.jpg">
            <a:extLst>
              <a:ext uri="{FF2B5EF4-FFF2-40B4-BE49-F238E27FC236}">
                <a16:creationId xmlns:a16="http://schemas.microsoft.com/office/drawing/2014/main" id="{BB2BA04B-DF7E-46C0-B10F-EF13AEEE95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44944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dn.allmoldova.com/allmoldova/old/2015/09/autism1.jpg">
            <a:extLst>
              <a:ext uri="{FF2B5EF4-FFF2-40B4-BE49-F238E27FC236}">
                <a16:creationId xmlns:a16="http://schemas.microsoft.com/office/drawing/2014/main" id="{CD2D2794-BE1D-4450-B6D2-1980F922922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44944"/>
            <a:ext cx="4032448" cy="268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2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smtClean="0"/>
              <a:t>CASD</a:t>
            </a:r>
            <a:endParaRPr lang="ru-RU" alt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/>
              <a:t>Опросник расстройств аутистического спектра</a:t>
            </a:r>
          </a:p>
          <a:p>
            <a:pPr>
              <a:defRPr/>
            </a:pPr>
            <a:r>
              <a:rPr lang="ru-RU" sz="2400" dirty="0" smtClean="0"/>
              <a:t>Предназначен для детей </a:t>
            </a:r>
            <a:r>
              <a:rPr lang="ru-RU" sz="2400" dirty="0" err="1" smtClean="0"/>
              <a:t>ии</a:t>
            </a:r>
            <a:r>
              <a:rPr lang="ru-RU" sz="2400" dirty="0" smtClean="0"/>
              <a:t> подростков в возрасте от 1 года до 16 лет</a:t>
            </a:r>
          </a:p>
          <a:p>
            <a:pPr>
              <a:defRPr/>
            </a:pPr>
            <a:r>
              <a:rPr lang="ru-RU" sz="2400" dirty="0" smtClean="0"/>
              <a:t>Для заполнения требуется 15 минут</a:t>
            </a:r>
          </a:p>
          <a:p>
            <a:pPr>
              <a:defRPr/>
            </a:pPr>
            <a:r>
              <a:rPr lang="ru-RU" sz="2400" dirty="0" smtClean="0"/>
              <a:t>Симптомы объединены в 6 групп: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sz="2400" dirty="0" smtClean="0"/>
              <a:t>Проблемы с социальным взаимодействием, навязчивые действия, телесно-чувствительные нарушения, отклонения в общение и развитие, нарушения настроения, проблемы с вниманием и </a:t>
            </a:r>
            <a:r>
              <a:rPr lang="ru-RU" sz="2400" smtClean="0"/>
              <a:t>осознанием опасности.</a:t>
            </a:r>
            <a:endParaRPr lang="ru-RU" sz="2400" dirty="0" smtClean="0"/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1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smtClean="0"/>
              <a:t>CARS</a:t>
            </a:r>
            <a:endParaRPr lang="ru-RU" altLang="ru-RU" smtClean="0"/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Рейтинговая шкала аутизма у детей</a:t>
            </a:r>
          </a:p>
          <a:p>
            <a:r>
              <a:rPr lang="ru-RU" altLang="ru-RU" smtClean="0"/>
              <a:t>Заполняется специалистом на основании наблюдения и информации, полученной от родителей </a:t>
            </a:r>
          </a:p>
          <a:p>
            <a:r>
              <a:rPr lang="ru-RU" altLang="ru-RU" smtClean="0"/>
              <a:t>14 сфер связанных с РАС + общее впечатление</a:t>
            </a:r>
          </a:p>
        </p:txBody>
      </p:sp>
    </p:spTree>
    <p:extLst>
      <p:ext uri="{BB962C8B-B14F-4D97-AF65-F5344CB8AC3E}">
        <p14:creationId xmlns:p14="http://schemas.microsoft.com/office/powerpoint/2010/main" val="338110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«Золотой стандарт»</a:t>
            </a:r>
            <a:br>
              <a:rPr lang="ru-RU" altLang="ru-RU" smtClean="0"/>
            </a:br>
            <a:r>
              <a:rPr lang="ru-RU" altLang="ru-RU" smtClean="0"/>
              <a:t> диагностики РАС</a:t>
            </a:r>
          </a:p>
        </p:txBody>
      </p:sp>
      <p:sp>
        <p:nvSpPr>
          <p:cNvPr id="317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ru-RU" smtClean="0"/>
              <a:t>ADI-R      +      ADOS-2</a:t>
            </a:r>
          </a:p>
          <a:p>
            <a:endParaRPr lang="en-US" altLang="ru-RU" smtClean="0"/>
          </a:p>
          <a:p>
            <a:r>
              <a:rPr lang="ru-RU" altLang="ru-RU" smtClean="0"/>
              <a:t>Стандартизированная методика</a:t>
            </a:r>
          </a:p>
          <a:p>
            <a:r>
              <a:rPr lang="ru-RU" altLang="ru-RU" smtClean="0"/>
              <a:t>5 модулей</a:t>
            </a:r>
          </a:p>
          <a:p>
            <a:r>
              <a:rPr lang="ru-RU" altLang="ru-RU" smtClean="0"/>
              <a:t>С 12 месяцев</a:t>
            </a:r>
          </a:p>
          <a:p>
            <a:r>
              <a:rPr lang="ru-RU" altLang="ru-RU" smtClean="0"/>
              <a:t>Оценка сфер: общение, социальное взаимодействие, игра, стереотипные формы поведения.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5731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5452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Методика диагностики и мониторинга психического состояния детей 6-12 лет по шкале количественной оценки детского аутизма (ШКОДА)</a:t>
            </a:r>
          </a:p>
          <a:p>
            <a:pPr algn="ctr">
              <a:defRPr/>
            </a:pPr>
            <a:r>
              <a:rPr lang="ru-RU" dirty="0" smtClean="0"/>
              <a:t>Шкала адаптивного поведения </a:t>
            </a:r>
            <a:endParaRPr lang="en-US" dirty="0" smtClean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dirty="0" smtClean="0"/>
              <a:t>ВАЙЛЕНД – </a:t>
            </a:r>
            <a:r>
              <a:rPr lang="en-US" dirty="0" smtClean="0"/>
              <a:t>II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dirty="0" smtClean="0"/>
              <a:t>Программа оценки навыков речи и социального взаимодействия для детей с аутизмом </a:t>
            </a:r>
            <a:r>
              <a:rPr lang="en-US" dirty="0" smtClean="0"/>
              <a:t>VB - MAPP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56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5400" dirty="0" smtClean="0"/>
              <a:t>Спасибо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5400" dirty="0" smtClean="0"/>
              <a:t>за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5400" dirty="0" smtClean="0"/>
              <a:t>внимание!</a:t>
            </a:r>
            <a:endParaRPr lang="ru-RU" altLang="ru-RU" sz="5400" dirty="0" smtClean="0"/>
          </a:p>
        </p:txBody>
      </p:sp>
    </p:spTree>
    <p:extLst>
      <p:ext uri="{BB962C8B-B14F-4D97-AF65-F5344CB8AC3E}">
        <p14:creationId xmlns:p14="http://schemas.microsoft.com/office/powerpoint/2010/main" val="326072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8064896" cy="254771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Теоретические аспекты видов нарушений и методы диагностики нарушений аффективно-волевой сферы </a:t>
            </a:r>
            <a:br>
              <a:rPr lang="ru-RU" b="1" dirty="0"/>
            </a:br>
            <a:r>
              <a:rPr lang="ru-RU" b="1" dirty="0"/>
              <a:t>у детей дошкольного возраста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ru-RU" dirty="0"/>
              <a:t>МДОУ «Детский сад № 52», 23 января 2019 г.</a:t>
            </a:r>
          </a:p>
        </p:txBody>
      </p:sp>
    </p:spTree>
    <p:extLst>
      <p:ext uri="{BB962C8B-B14F-4D97-AF65-F5344CB8AC3E}">
        <p14:creationId xmlns:p14="http://schemas.microsoft.com/office/powerpoint/2010/main" val="38281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hernikova-neiro.ru/assets/images/dity-agreciya-1-973x649.jpg">
            <a:extLst>
              <a:ext uri="{FF2B5EF4-FFF2-40B4-BE49-F238E27FC236}">
                <a16:creationId xmlns:a16="http://schemas.microsoft.com/office/drawing/2014/main" id="{BC9BC359-A95B-4FAA-8E89-2527F59C089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3057"/>
            <a:ext cx="3449396" cy="23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3F910-3461-46EF-88D3-BFB87BA9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11" y="544671"/>
            <a:ext cx="8147248" cy="528066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Устойчивость (в различном социальном контексте) </a:t>
            </a:r>
            <a:br>
              <a:rPr lang="ru-RU" sz="2800" dirty="0"/>
            </a:br>
            <a:r>
              <a:rPr lang="ru-RU" sz="2800" dirty="0"/>
              <a:t>проявляемых нарушений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FBEA14-88EF-433E-9D64-8DBEFAD3D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1266" y="2204864"/>
            <a:ext cx="3886200" cy="640080"/>
          </a:xfrm>
        </p:spPr>
        <p:txBody>
          <a:bodyPr/>
          <a:lstStyle/>
          <a:p>
            <a:pPr algn="ctr"/>
            <a:r>
              <a:rPr lang="ru-RU" dirty="0"/>
              <a:t>Ребенок дома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48B25B-5032-400A-9184-4C7BA558D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43959" y="2204864"/>
            <a:ext cx="3886200" cy="640080"/>
          </a:xfrm>
        </p:spPr>
        <p:txBody>
          <a:bodyPr/>
          <a:lstStyle/>
          <a:p>
            <a:pPr algn="ctr"/>
            <a:r>
              <a:rPr lang="ru-RU" dirty="0"/>
              <a:t>Ребенок в детском саду</a:t>
            </a:r>
          </a:p>
        </p:txBody>
      </p:sp>
      <p:pic>
        <p:nvPicPr>
          <p:cNvPr id="1026" name="Picture 2" descr="https://images.wallpaperscraft.com/image/child_angel_girl_wings_feathers_54564_1280x720.jpg">
            <a:extLst>
              <a:ext uri="{FF2B5EF4-FFF2-40B4-BE49-F238E27FC236}">
                <a16:creationId xmlns:a16="http://schemas.microsoft.com/office/drawing/2014/main" id="{8268DAEF-B532-463F-AEB2-678B324CC9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6" y="2844944"/>
            <a:ext cx="38862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1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16545543"/>
              </p:ext>
            </p:extLst>
          </p:nvPr>
        </p:nvGraphicFramePr>
        <p:xfrm>
          <a:off x="467544" y="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Обсуждение в группах (5 мин)</a:t>
            </a:r>
          </a:p>
          <a:p>
            <a:pPr algn="ctr">
              <a:buNone/>
            </a:pPr>
            <a:endParaRPr lang="ru-RU" sz="4400" dirty="0"/>
          </a:p>
          <a:p>
            <a:pPr algn="ctr">
              <a:buNone/>
            </a:pPr>
            <a:r>
              <a:rPr lang="ru-RU" sz="4400" dirty="0"/>
              <a:t>Какими могут быть причины появления нарушений аффективно-волевой сферы?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67544" y="188640"/>
            <a:ext cx="8229600" cy="906114"/>
            <a:chOff x="0" y="188643"/>
            <a:chExt cx="8229600" cy="906114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188643"/>
              <a:ext cx="8229600" cy="90611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44233" y="232876"/>
              <a:ext cx="8141134" cy="817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>
                  <a:latin typeface="+mj-lt"/>
                  <a:cs typeface="Times New Roman" pitchFamily="18" charset="0"/>
                </a:rPr>
                <a:t>Признаки патологического эмоционального состояния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802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Квадрант">
  <a:themeElements>
    <a:clrScheme name="Квадрант 8">
      <a:dk1>
        <a:srgbClr val="000033"/>
      </a:dk1>
      <a:lt1>
        <a:srgbClr val="FFFFFF"/>
      </a:lt1>
      <a:dk2>
        <a:srgbClr val="003366"/>
      </a:dk2>
      <a:lt2>
        <a:srgbClr val="275C6D"/>
      </a:lt2>
      <a:accent1>
        <a:srgbClr val="A7D2DF"/>
      </a:accent1>
      <a:accent2>
        <a:srgbClr val="108DA6"/>
      </a:accent2>
      <a:accent3>
        <a:srgbClr val="FFFFFF"/>
      </a:accent3>
      <a:accent4>
        <a:srgbClr val="00002A"/>
      </a:accent4>
      <a:accent5>
        <a:srgbClr val="D0E5EC"/>
      </a:accent5>
      <a:accent6>
        <a:srgbClr val="0D7F96"/>
      </a:accent6>
      <a:hlink>
        <a:srgbClr val="666699"/>
      </a:hlink>
      <a:folHlink>
        <a:srgbClr val="9999FF"/>
      </a:folHlink>
    </a:clrScheme>
    <a:fontScheme name="Квадрант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вадрант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744</TotalTime>
  <Words>1838</Words>
  <Application>Microsoft Office PowerPoint</Application>
  <PresentationFormat>Экран (4:3)</PresentationFormat>
  <Paragraphs>1119</Paragraphs>
  <Slides>75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75</vt:i4>
      </vt:variant>
    </vt:vector>
  </HeadingPairs>
  <TitlesOfParts>
    <vt:vector size="90" baseType="lpstr">
      <vt:lpstr>Arial</vt:lpstr>
      <vt:lpstr>Calibri</vt:lpstr>
      <vt:lpstr>Calibri Light</vt:lpstr>
      <vt:lpstr>Georgia</vt:lpstr>
      <vt:lpstr>Raleway</vt:lpstr>
      <vt:lpstr>Times New Roman</vt:lpstr>
      <vt:lpstr>Trebuchet MS</vt:lpstr>
      <vt:lpstr>Tw Cen MT</vt:lpstr>
      <vt:lpstr>Wingdings</vt:lpstr>
      <vt:lpstr>Wingdings 2</vt:lpstr>
      <vt:lpstr>Обычная</vt:lpstr>
      <vt:lpstr>Тема Office</vt:lpstr>
      <vt:lpstr>Воздушный поток</vt:lpstr>
      <vt:lpstr>Квадрант</vt:lpstr>
      <vt:lpstr>1_Тема Office</vt:lpstr>
      <vt:lpstr>Теоретические аспекты видов нарушений и методы диагностики нарушений аффективно-волевой сферы  у детей дошкольного возраста </vt:lpstr>
      <vt:lpstr>Презентация PowerPoint</vt:lpstr>
      <vt:lpstr>Презентация PowerPoint</vt:lpstr>
      <vt:lpstr>Содержание проявления нарушений</vt:lpstr>
      <vt:lpstr>Частота проявляемых нарушений</vt:lpstr>
      <vt:lpstr>Интенсивность проявляемых нарушений</vt:lpstr>
      <vt:lpstr>Устойчивость проявляемых нарушений</vt:lpstr>
      <vt:lpstr>Устойчивость (в различном социальном контексте)  проявляемых нарушений</vt:lpstr>
      <vt:lpstr>Презентация PowerPoint</vt:lpstr>
      <vt:lpstr>Презентация PowerPoint</vt:lpstr>
      <vt:lpstr>Презентация PowerPoint</vt:lpstr>
      <vt:lpstr>Влияние генетических механизмов: </vt:lpstr>
      <vt:lpstr>Влияние конституциональных особенностей:</vt:lpstr>
      <vt:lpstr> Влияние органических повреждений мозга: </vt:lpstr>
      <vt:lpstr>Влияние психосоциальных факторов: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агрессивных и тревожных детей </vt:lpstr>
      <vt:lpstr>Агрессия - это</vt:lpstr>
      <vt:lpstr>Тревожность - это </vt:lpstr>
      <vt:lpstr>Выделяют следующие виды агрессии: </vt:lpstr>
      <vt:lpstr>Выделяют следующие виды тревожности</vt:lpstr>
      <vt:lpstr>Причины агрессивного поведения: </vt:lpstr>
      <vt:lpstr>Причины тревожного поведения</vt:lpstr>
      <vt:lpstr>Методики диагностики определения тревожности и агрессивности</vt:lpstr>
      <vt:lpstr>«Гиперактивный ребенок:  его особенности и выявление в условиях ДОУ» </vt:lpstr>
      <vt:lpstr>Презентация PowerPoint</vt:lpstr>
      <vt:lpstr>Портрет гиперактивного ребенка</vt:lpstr>
      <vt:lpstr>Презентация PowerPoint</vt:lpstr>
      <vt:lpstr>Основные проявления СДВГ:  </vt:lpstr>
      <vt:lpstr>Причины гиперактивности у детей </vt:lpstr>
      <vt:lpstr>Презентация PowerPoint</vt:lpstr>
      <vt:lpstr>Личностные особенности ребенка с СДВГ</vt:lpstr>
      <vt:lpstr>Сильные стороны детей  с СДВГ</vt:lpstr>
      <vt:lpstr>Примерный алгоритм комплексной диагностики гиперактивности:</vt:lpstr>
      <vt:lpstr>В помощь педагогу</vt:lpstr>
      <vt:lpstr>Мы желаем Вам любви, терпения и понимания!</vt:lpstr>
      <vt:lpstr>    Особенности организации работы  с детьми с РАС «Я – ЕСТЬ»  </vt:lpstr>
      <vt:lpstr>  Педагогическая классификация</vt:lpstr>
      <vt:lpstr>Презентация PowerPoint</vt:lpstr>
      <vt:lpstr>Клиническая классификация</vt:lpstr>
      <vt:lpstr>МКБ - 10</vt:lpstr>
      <vt:lpstr>Нарушение в сфере социального взаимодействия</vt:lpstr>
      <vt:lpstr>Презентация PowerPoint</vt:lpstr>
      <vt:lpstr>Презентация PowerPoint</vt:lpstr>
      <vt:lpstr>Презентация PowerPoint</vt:lpstr>
      <vt:lpstr>Нарушения в сфере коммуникации</vt:lpstr>
      <vt:lpstr>Презентация PowerPoint</vt:lpstr>
      <vt:lpstr>Нарушения в поведении</vt:lpstr>
      <vt:lpstr>Презентация PowerPoint</vt:lpstr>
      <vt:lpstr>Презентация PowerPoint</vt:lpstr>
      <vt:lpstr>Нарушения моторики</vt:lpstr>
      <vt:lpstr>Особенности восприятия – обостренная чувствительность</vt:lpstr>
      <vt:lpstr>Презентация PowerPoint</vt:lpstr>
      <vt:lpstr>Презентация PowerPoint</vt:lpstr>
      <vt:lpstr>Причинение вреда самому себе Нарушение чувства опасности</vt:lpstr>
      <vt:lpstr>Расстройства желудочно-кишечного тракта</vt:lpstr>
      <vt:lpstr>Презентация PowerPoint</vt:lpstr>
      <vt:lpstr>Презентация PowerPoint</vt:lpstr>
      <vt:lpstr>Скрининговые методы</vt:lpstr>
      <vt:lpstr>Презентация PowerPoint</vt:lpstr>
      <vt:lpstr>CASD</vt:lpstr>
      <vt:lpstr>CARS</vt:lpstr>
      <vt:lpstr>«Золотой стандарт»  диагностики РАС</vt:lpstr>
      <vt:lpstr>Презентация PowerPoint</vt:lpstr>
      <vt:lpstr>Презентация PowerPoint</vt:lpstr>
      <vt:lpstr>Теоретические аспекты видов нарушений и методы диагностики нарушений аффективно-волевой сферы  у детей дошкольного возраста </vt:lpstr>
    </vt:vector>
  </TitlesOfParts>
  <Company>Krokoz™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Notebook</dc:creator>
  <cp:lastModifiedBy>Kamil Kayumov</cp:lastModifiedBy>
  <cp:revision>64</cp:revision>
  <dcterms:created xsi:type="dcterms:W3CDTF">2017-10-16T20:49:01Z</dcterms:created>
  <dcterms:modified xsi:type="dcterms:W3CDTF">2019-01-22T21:16:45Z</dcterms:modified>
</cp:coreProperties>
</file>