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tx1"/>
        </a:solidFill>
        <a:latin typeface="Arial"/>
        <a:ea typeface="Microsoft YaHei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tx1"/>
        </a:solidFill>
        <a:latin typeface="Arial"/>
        <a:ea typeface="Microsoft YaHei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tx1"/>
        </a:solidFill>
        <a:latin typeface="Arial"/>
        <a:ea typeface="Microsoft YaHei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tx1"/>
        </a:solidFill>
        <a:latin typeface="Arial"/>
        <a:ea typeface="Microsoft YaHei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/>
      <a:defRPr kern="1200">
        <a:solidFill>
          <a:schemeClr val="tx1"/>
        </a:solidFill>
        <a:latin typeface="Arial"/>
        <a:ea typeface="Microsoft YaHei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Microsoft YaHei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Microsoft YaHei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Microsoft YaHei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Microsoft YaHei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val="1"/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837"/>
    <p:restoredTop sz="94698"/>
  </p:normalViewPr>
  <p:slideViewPr>
    <p:cSldViewPr>
      <p:cViewPr>
        <p:scale>
          <a:sx n="75" d="100"/>
          <a:sy n="75" d="100"/>
        </p:scale>
        <p:origin x="-1260" y="144"/>
      </p:cViewPr>
      <p:guideLst>
        <p:guide orient="horz" pos="2158"/>
        <p:guide pos="2878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5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 vert="horz" wrap="square" lIns="0" tIns="0" rIns="0" bIns="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 vert="horz" wrap="square" lIns="0" tIns="0" rIns="0" bIns="0" anchor="t" anchorCtr="0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 vert="horz" wrap="square" lIns="0" tIns="0" rIns="0" bIns="0" anchor="t" anchorCtr="0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 vert="horz" wrap="square" lIns="0" tIns="0" rIns="0" bIns="0" anchor="b" anchorCtr="0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 vert="horz" wrap="square" lIns="0" tIns="0" rIns="0" bIns="0" anchor="b" anchorCtr="0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/>
                <a:cs typeface="Segoe UI"/>
              </a:defRPr>
            </a:lvl1pPr>
          </a:lstStyle>
          <a:p>
            <a:pPr lvl="0">
              <a:defRPr/>
            </a:pPr>
            <a:fld id="{A02BD69B-7AE2-49D6-B682-28F5A9ED8413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/>
      <a:defRPr sz="1200" kern="1200">
        <a:solidFill>
          <a:srgbClr val="000000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lvl="0">
              <a:defRPr/>
            </a:pPr>
            <a:fld id="{2B7C1211-F806-4DE8-AD75-30671CB726EB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  <p:sp>
        <p:nvSpPr>
          <p:cNvPr id="1228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</a:ln>
        </p:spPr>
        <p:txBody>
          <a:bodyPr wrap="none" anchor="ctr"/>
          <a:lstStyle/>
          <a:p>
            <a:pPr lvl="0">
              <a:defRPr/>
            </a:pPr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lvl="0">
              <a:defRPr/>
            </a:pPr>
            <a:fld id="{9E16DD84-DA0D-4C9C-97CE-178A9A9752B9}" type="slidenum">
              <a:rPr lang="en-US"/>
              <a:pPr lvl="0">
                <a:defRPr/>
              </a:pPr>
              <a:t>2</a:t>
            </a:fld>
            <a:endParaRPr lang="en-US"/>
          </a:p>
        </p:txBody>
      </p:sp>
      <p:sp>
        <p:nvSpPr>
          <p:cNvPr id="1331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</a:ln>
        </p:spPr>
        <p:txBody>
          <a:bodyPr wrap="none" anchor="ctr"/>
          <a:lstStyle/>
          <a:p>
            <a:pPr lvl="0">
              <a:defRPr/>
            </a:pPr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lvl="0">
              <a:defRPr/>
            </a:pPr>
            <a:fld id="{D4FC4ECB-8EF8-4866-899D-E4B16894A532}" type="slidenum">
              <a:rPr lang="en-US"/>
              <a:pPr lvl="0">
                <a:defRPr/>
              </a:pPr>
              <a:t>3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</a:ln>
        </p:spPr>
        <p:txBody>
          <a:bodyPr wrap="none" anchor="ctr"/>
          <a:lstStyle/>
          <a:p>
            <a:pPr lvl="0">
              <a:defRPr/>
            </a:pPr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lvl="0">
              <a:defRPr/>
            </a:pPr>
            <a:fld id="{C28E31BB-2032-4129-A8A6-B82B885B83C9}" type="slidenum">
              <a:rPr lang="en-US"/>
              <a:pPr lvl="0">
                <a:defRPr/>
              </a:pPr>
              <a:t>25</a:t>
            </a:fld>
            <a:endParaRPr lang="en-US"/>
          </a:p>
        </p:txBody>
      </p:sp>
      <p:sp>
        <p:nvSpPr>
          <p:cNvPr id="1740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</a:ln>
        </p:spPr>
        <p:txBody>
          <a:bodyPr wrap="none" anchor="ctr"/>
          <a:lstStyle/>
          <a:p>
            <a:pPr lvl="0">
              <a:defRPr/>
            </a:pPr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3E188AE-7C1C-4121-AFA0-FCF691721A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D543A3-C4E5-4A33-B173-9864D949B7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1EDCBE-6836-42FC-A730-2FE77D2406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9D5BE0-8CA0-4648-BECB-91D3722B29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32735FE-C4A9-4B90-9950-5A10944D49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42D321-D1D0-4C11-ABF7-169371C83D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B6E10E-F42C-4041-A603-56ACA30855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0EB1F5D-FB87-4D01-A670-3A82E7E7FA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EDB291-0ECC-4084-A98B-083C840FC6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81FDCD3-1191-47E6-A626-C428A4D05D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21.9.16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66CA32-F884-43AB-A577-5CAACB411F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0"/>
            <a:r>
              <a:rPr lang="en-GB" smtClean="0"/>
              <a:t>Седьмой уровень структурыОбразец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cs typeface="Segoe UI" charset="0"/>
              </a:defRPr>
            </a:lvl1pPr>
          </a:lstStyle>
          <a:p>
            <a:r>
              <a:rPr lang="ru-RU"/>
              <a:t>21.9.16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cs typeface="Segoe UI" charset="0"/>
              </a:defRPr>
            </a:lvl1pPr>
          </a:lstStyle>
          <a:p>
            <a:fld id="{35E87641-DCDB-4B2D-915B-1CFB9C5203E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2pPr>
      <a:lvl3pPr marL="11430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3pPr>
      <a:lvl4pPr marL="16002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4pPr>
      <a:lvl5pPr marL="20574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5pPr>
      <a:lvl6pPr marL="25146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6pPr>
      <a:lvl7pPr marL="29718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7pPr>
      <a:lvl8pPr marL="34290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8pPr>
      <a:lvl9pPr marL="38862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Times New Roman" pitchFamily="16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95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5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95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95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9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5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34" y="2500306"/>
            <a:ext cx="8001056" cy="777875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ru-RU" sz="4400" b="1">
                <a:solidFill>
                  <a:srgbClr val="D60093"/>
                </a:solidFill>
              </a:rPr>
              <a:t> </a:t>
            </a:r>
            <a:br>
              <a:rPr lang="ru-RU" sz="4400" b="1">
                <a:solidFill>
                  <a:srgbClr val="D60093"/>
                </a:solidFill>
              </a:rPr>
            </a:br>
            <a:r>
              <a:rPr lang="ru-RU" altLang="en-US" sz="4400" b="1">
                <a:solidFill>
                  <a:srgbClr val="D60093"/>
                </a:solidFill>
              </a:rPr>
              <a:t>Э</a:t>
            </a:r>
            <a:r>
              <a:rPr lang="ru-RU" sz="4400" b="1">
                <a:solidFill>
                  <a:srgbClr val="D60093"/>
                </a:solidFill>
              </a:rPr>
              <a:t>кологический проект</a:t>
            </a:r>
            <a:br>
              <a:rPr lang="ru-RU" sz="4400" b="1">
                <a:solidFill>
                  <a:srgbClr val="D60093"/>
                </a:solidFill>
              </a:rPr>
            </a:br>
            <a:r>
              <a:rPr lang="ru-RU" sz="4800" b="1">
                <a:solidFill>
                  <a:srgbClr val="FF0000"/>
                </a:solidFill>
              </a:rPr>
              <a:t>«Вторая жизнь упаковки»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>
          <a:xfrm>
            <a:off x="1116013" y="1557338"/>
            <a:ext cx="6624637" cy="4824412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/>
            </a:pPr>
            <a:endParaRPr lang="ru-RU" sz="32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23" name="Прямоугольник 5122"/>
          <p:cNvSpPr/>
          <p:nvPr/>
        </p:nvSpPr>
        <p:spPr>
          <a:xfrm>
            <a:off x="695400" y="548680"/>
            <a:ext cx="7560840" cy="7162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Муниципальное  дошкольное  общеобразовательное учреждение</a:t>
            </a:r>
            <a:r>
              <a:rPr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“ МДОУ Детский сад №52”   </a:t>
            </a:r>
          </a:p>
        </p:txBody>
      </p:sp>
      <p:sp>
        <p:nvSpPr>
          <p:cNvPr id="5124" name="Прямоугольник 5123"/>
          <p:cNvSpPr/>
          <p:nvPr/>
        </p:nvSpPr>
        <p:spPr>
          <a:xfrm>
            <a:off x="3194685" y="5013176"/>
            <a:ext cx="5493603" cy="9189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defRPr/>
            </a:pPr>
            <a:r>
              <a:rPr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Выполнил</a:t>
            </a:r>
            <a:r>
              <a:rPr lang="ru-RU" altLang="en-US"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 воспитатель</a:t>
            </a:r>
            <a:r>
              <a:rPr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группы №1</a:t>
            </a:r>
            <a:r>
              <a:rPr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r">
              <a:lnSpc>
                <a:spcPct val="115000"/>
              </a:lnSpc>
              <a:defRPr/>
            </a:pPr>
            <a:r>
              <a:rPr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Горячева Наталия Вя</a:t>
            </a:r>
            <a:r>
              <a:rPr lang="ru-RU" altLang="en-US"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ч</a:t>
            </a:r>
            <a:r>
              <a:rPr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еславовна</a:t>
            </a:r>
            <a:r>
              <a:rPr sz="1600" b="1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r">
              <a:lnSpc>
                <a:spcPct val="115000"/>
              </a:lnSpc>
              <a:defRPr/>
            </a:pPr>
            <a:endParaRPr sz="1600" b="1" i="0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932040" y="764704"/>
            <a:ext cx="3312368" cy="482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270" t="-200" r="14100"/>
          <a:stretch>
            <a:fillRect/>
          </a:stretch>
        </p:blipFill>
        <p:spPr>
          <a:xfrm>
            <a:off x="611560" y="990997"/>
            <a:ext cx="4320480" cy="5174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95536" y="3933056"/>
            <a:ext cx="2869362" cy="2808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188640"/>
            <a:ext cx="6624735" cy="819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оучавствовали в </a:t>
            </a:r>
          </a:p>
          <a:p>
            <a:pPr>
              <a:defRPr/>
            </a:pPr>
            <a:r>
              <a:rPr lang="ru-RU" altLang="en-US"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Э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кологической</a:t>
            </a:r>
            <a:r>
              <a:rPr lang="ru-RU" altLang="en-US"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викторине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343775" y="4869160"/>
            <a:ext cx="1800225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Содержимое 4" descr="http://www.packet.by/image/article/image/News/2008/december/plastic/plastic_00.jpg"/>
          <p:cNvPicPr>
            <a:picLocks noGr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0505" y="196947"/>
            <a:ext cx="5430129" cy="63163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476672"/>
            <a:ext cx="3600400" cy="591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0" lang="ru-RU" sz="3800" b="0" i="1" u="none" strike="noStrike" kern="1200" cap="none" spc="0" normalizeH="0" baseline="0" dirty="0"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ru-RU" altLang="en-US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Провели родительское собрание</a:t>
            </a:r>
          </a:p>
          <a:p>
            <a:pPr marL="0" marR="0" lv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ru-RU" sz="3800" b="0" i="1" u="none" strike="noStrike" kern="1200" cap="none" spc="0" normalizeH="0" baseline="0" dirty="0" smtClean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«Экологический проект.</a:t>
            </a:r>
            <a:r>
              <a:rPr kumimoji="0" lang="ru-RU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«Вторая жизнь упаковки»</a:t>
            </a:r>
            <a:br>
              <a:rPr kumimoji="0" lang="ru-RU" sz="3800" b="0" i="1" u="none" strike="noStrike" kern="1200" cap="none" spc="0" normalizeH="0" baseline="0" dirty="0"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ru-RU" sz="3800" b="0" i="1" u="none" strike="noStrike" kern="1200" cap="none" spc="0" normalizeH="0" baseline="0" dirty="0">
              <a:solidFill>
                <a:schemeClr val="tx1"/>
              </a:solidFill>
              <a:latin typeface="Times New Roman"/>
              <a:ea typeface="+mj-ea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1361306"/>
            <a:ext cx="3480048" cy="5164038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2351584" y="692696"/>
            <a:ext cx="3888432" cy="5877272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1344" y="332656"/>
            <a:ext cx="7560840" cy="11657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5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Лотки</a:t>
            </a:r>
            <a:r>
              <a:rPr sz="25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sz="25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 </a:t>
            </a:r>
            <a:r>
              <a:rPr lang="ru-RU" sz="25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sz="25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5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котлет украсили и получились замечательные горшочки для посадки лука, зелени и цветов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928320" y="1412776"/>
            <a:ext cx="3048000" cy="5164038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91344" y="1433313"/>
            <a:ext cx="4511824" cy="51640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9336" y="476672"/>
            <a:ext cx="6480720" cy="7793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Вот такой замечательный у нас получился огород на 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подоко</a:t>
            </a:r>
            <a:r>
              <a:rPr lang="ru-RU" sz="2400" b="1" i="1" strike="noStrike" dirty="0" err="1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нике</a:t>
            </a:r>
            <a:endParaRPr sz="2400" b="1" i="1" strike="noStrike">
              <a:solidFill>
                <a:srgbClr val="000011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3790" r="27240"/>
          <a:stretch>
            <a:fillRect/>
          </a:stretch>
        </p:blipFill>
        <p:spPr>
          <a:xfrm>
            <a:off x="4583832" y="1628800"/>
            <a:ext cx="4428492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22151" y="792088"/>
            <a:ext cx="3857625" cy="5877272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2135560" y="216024"/>
            <a:ext cx="4104456" cy="5157192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208240" y="1361305"/>
            <a:ext cx="3696072" cy="5164038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34400"/>
            <a:ext cx="6696744" cy="7219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2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Ящик </a:t>
            </a:r>
            <a:r>
              <a:rPr sz="22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</a:t>
            </a:r>
            <a:r>
              <a:rPr lang="ru-RU" sz="22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sz="22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2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фруктов, превратился в замечательный ящик для конструктора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1960" b="33070"/>
          <a:stretch>
            <a:fillRect/>
          </a:stretch>
        </p:blipFill>
        <p:spPr>
          <a:xfrm>
            <a:off x="263352" y="2204864"/>
            <a:ext cx="3600400" cy="34563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344" y="188639"/>
            <a:ext cx="3888432" cy="18097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Коробочка из </a:t>
            </a:r>
            <a:r>
              <a:rPr lang="ru-RU" sz="24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плафона, баночки из под сметаны, 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кры</a:t>
            </a:r>
            <a:r>
              <a:rPr lang="ru-RU" sz="2400" b="1" i="1" strike="noStrike" dirty="0" err="1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ш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ечки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:  </a:t>
            </a:r>
          </a:p>
          <a:p>
            <a:pPr algn="ctr">
              <a:defRPr/>
            </a:pP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“ Дидактическая игра </a:t>
            </a:r>
            <a:r>
              <a:rPr lang="ru-RU" sz="24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ислородный 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коктель”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9816" y="5949280"/>
            <a:ext cx="4320480" cy="725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Коробочки из под конфет так же замечательно можно обыграть</a:t>
            </a:r>
            <a:r>
              <a:rPr b="0" i="0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b="0" i="0" strike="noStrike">
              <a:solidFill>
                <a:srgbClr val="000011">
                  <a:alpha val="100000"/>
                </a:srgbClr>
              </a:solidFill>
              <a:latin typeface="Times New Roman"/>
              <a:ea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6820" t="1000" r="24670"/>
          <a:stretch>
            <a:fillRect/>
          </a:stretch>
        </p:blipFill>
        <p:spPr>
          <a:xfrm>
            <a:off x="4151784" y="260647"/>
            <a:ext cx="4824535" cy="5112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260648"/>
            <a:ext cx="3370312" cy="3672408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59696" y="188639"/>
            <a:ext cx="3168352" cy="432048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1703511" y="2492896"/>
            <a:ext cx="3312368" cy="4176464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2130" t="6090" r="17850" b="18780"/>
          <a:stretch>
            <a:fillRect/>
          </a:stretch>
        </p:blipFill>
        <p:spPr>
          <a:xfrm>
            <a:off x="4367808" y="3573016"/>
            <a:ext cx="4464496" cy="30243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980728"/>
            <a:ext cx="2808312" cy="11669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Участвуем в акции </a:t>
            </a:r>
          </a:p>
          <a:p>
            <a:pPr algn="ctr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“ Добрые крышечк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lang="ru-RU" altLang="en-US"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79512" y="2729458"/>
            <a:ext cx="4680520" cy="3867894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2076400" y="1484784"/>
            <a:ext cx="4511824" cy="2952328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4895527" y="3717032"/>
            <a:ext cx="4248472" cy="2880320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476671"/>
            <a:ext cx="8424936" cy="1079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Семья Масленниковых </a:t>
            </a: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Ведерко </a:t>
            </a:r>
            <a:r>
              <a:rPr sz="23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из</a:t>
            </a:r>
            <a:r>
              <a:rPr lang="ru-RU" sz="23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sz="23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под </a:t>
            </a: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майонеза</a:t>
            </a: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defRPr/>
            </a:pPr>
            <a:r>
              <a:rPr lang="ru-RU" sz="2300" b="1" i="1" dirty="0" err="1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sz="23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ревратил</a:t>
            </a:r>
            <a:r>
              <a:rPr lang="ru-RU" altLang="en-US" sz="2300" b="1" i="1" strike="noStrike" dirty="0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ось </a:t>
            </a: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в замечательный горшочек для цветов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539552" y="1988840"/>
            <a:ext cx="2952328" cy="4464496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560" r="24640"/>
          <a:stretch>
            <a:fillRect/>
          </a:stretch>
        </p:blipFill>
        <p:spPr>
          <a:xfrm>
            <a:off x="6372200" y="190500"/>
            <a:ext cx="2376264" cy="3238500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-2710" t="25850" b="6950"/>
          <a:stretch>
            <a:fillRect/>
          </a:stretch>
        </p:blipFill>
        <p:spPr>
          <a:xfrm>
            <a:off x="3635896" y="1268760"/>
            <a:ext cx="3180184" cy="46085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332654"/>
            <a:ext cx="5616624" cy="993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Семья Коробчану </a:t>
            </a:r>
          </a:p>
          <a:p>
            <a:pPr algn="l">
              <a:defRPr/>
            </a:pP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Сделал</a:t>
            </a:r>
            <a:r>
              <a:rPr lang="ru-RU" sz="21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замечательную кормушку для птиц </a:t>
            </a:r>
          </a:p>
          <a:p>
            <a:pPr algn="l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 коробок из </a:t>
            </a:r>
            <a:r>
              <a:rPr lang="ru-RU" sz="21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сока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4788024" y="188640"/>
            <a:ext cx="3923928" cy="5661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179512" y="1268760"/>
            <a:ext cx="4139952" cy="55892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04664"/>
            <a:ext cx="4926677" cy="793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А так же можно поиграть </a:t>
            </a:r>
            <a:r>
              <a:rPr lang="ru-RU" altLang="en-US"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 </a:t>
            </a: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этим домиком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>
          <a:xfrm>
            <a:off x="1116013" y="1557338"/>
            <a:ext cx="6624637" cy="4824412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/>
            </a:pPr>
            <a:endParaRPr lang="ru-RU" sz="32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143512"/>
            <a:ext cx="8643998" cy="36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>
              <a:latin typeface="+mj-lt"/>
            </a:endParaRPr>
          </a:p>
        </p:txBody>
      </p:sp>
      <p:sp>
        <p:nvSpPr>
          <p:cNvPr id="6147" name="Прямоугольник 6146"/>
          <p:cNvSpPr/>
          <p:nvPr/>
        </p:nvSpPr>
        <p:spPr>
          <a:xfrm>
            <a:off x="479376" y="692695"/>
            <a:ext cx="8424936" cy="5010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altLang="en-US" sz="31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Актуальность </a:t>
            </a:r>
            <a:endParaRPr lang="ru-RU" altLang="en-US" sz="22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defRPr/>
            </a:pPr>
            <a:r>
              <a:rPr lang="ru-RU" altLang="en-US"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Б</a:t>
            </a:r>
            <a:r>
              <a:rPr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ытовые отходы в виде упаковочного  материала </a:t>
            </a:r>
          </a:p>
          <a:p>
            <a:pPr>
              <a:lnSpc>
                <a:spcPct val="115000"/>
              </a:lnSpc>
              <a:defRPr/>
            </a:pPr>
            <a:r>
              <a:rPr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загрязняют окружающую среду. Большая их часть не разлагается в естественных  условиях  или  имеет  очень  </a:t>
            </a:r>
          </a:p>
          <a:p>
            <a:pPr>
              <a:lnSpc>
                <a:spcPct val="115000"/>
              </a:lnSpc>
              <a:defRPr/>
            </a:pPr>
            <a:r>
              <a:rPr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длительный  срок  разложения. Чтобы  сделать  окружающую  среду  более  чистой,</a:t>
            </a:r>
            <a:r>
              <a:rPr lang="ru-RU" altLang="en-US"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нужно  уменьшить  количество  ыбрасываемых  упаковок, а для этого им  надо  дать  новую  жизнь.</a:t>
            </a:r>
          </a:p>
          <a:p>
            <a:pPr algn="ctr">
              <a:lnSpc>
                <a:spcPct val="115000"/>
              </a:lnSpc>
              <a:defRPr/>
            </a:pPr>
            <a:r>
              <a:rPr lang="ru-RU" altLang="en-US" sz="3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Гипотеза</a:t>
            </a:r>
            <a:endParaRPr lang="ru-RU" altLang="en-US" sz="22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defRPr/>
            </a:pPr>
            <a:r>
              <a:rPr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Если  бытовые  упаковочные  отходы  загрязняют  окружающую среду, то необходимо использовать  их  вторично  в  виде  полезных  для  дома вещей.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5253" y="476672"/>
            <a:ext cx="4406747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6012160" y="2780928"/>
            <a:ext cx="2808311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724128" y="332656"/>
            <a:ext cx="2592288" cy="29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tretch>
            <a:fillRect/>
          </a:stretch>
        </p:blipFill>
        <p:spPr>
          <a:xfrm>
            <a:off x="216024" y="3573016"/>
            <a:ext cx="3779912" cy="29249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188640"/>
            <a:ext cx="7632848" cy="1079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Семья Ковалевых </a:t>
            </a:r>
          </a:p>
          <a:p>
            <a:pPr algn="ctr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 жестяных банок получилась замечательная </a:t>
            </a:r>
          </a:p>
          <a:p>
            <a:pPr algn="ctr">
              <a:defRPr/>
            </a:pPr>
            <a:r>
              <a:rPr sz="23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sz="23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ru-RU" sz="23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300" b="1" i="1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копилка</a:t>
            </a:r>
            <a:r>
              <a:rPr sz="23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Корова”</a:t>
            </a:r>
            <a:endParaRPr sz="2300" b="1" i="1" strike="noStrike">
              <a:solidFill>
                <a:srgbClr val="000011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tretch>
            <a:fillRect/>
          </a:stretch>
        </p:blipFill>
        <p:spPr>
          <a:xfrm>
            <a:off x="2843808" y="2348880"/>
            <a:ext cx="3888432" cy="324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410939" y="1196752"/>
            <a:ext cx="3873028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5364088" y="188640"/>
            <a:ext cx="3600400" cy="51125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04662"/>
            <a:ext cx="5544616" cy="993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Семья Кутейниковой </a:t>
            </a:r>
          </a:p>
          <a:p>
            <a:pPr algn="ctr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 крышек 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</a:t>
            </a:r>
            <a:r>
              <a:rPr lang="ru-RU" sz="21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детского пюре получился  </a:t>
            </a:r>
          </a:p>
          <a:p>
            <a:pPr algn="ctr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” Домик - мозайка”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19800"/>
          <a:stretch>
            <a:fillRect/>
          </a:stretch>
        </p:blipFill>
        <p:spPr>
          <a:xfrm>
            <a:off x="1115616" y="1556792"/>
            <a:ext cx="5904656" cy="4824536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88639"/>
            <a:ext cx="8352928" cy="11228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Семья Осетровых </a:t>
            </a:r>
          </a:p>
          <a:p>
            <a:pPr algn="ctr">
              <a:defRPr/>
            </a:pP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 бутылки из </a:t>
            </a:r>
            <a:r>
              <a:rPr lang="ru-RU" sz="24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воды и из баночки 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</a:t>
            </a:r>
            <a:r>
              <a:rPr lang="ru-RU" sz="24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sz="24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сметаны </a:t>
            </a:r>
          </a:p>
          <a:p>
            <a:pPr algn="ctr">
              <a:defRPr/>
            </a:pPr>
            <a:r>
              <a:rPr sz="24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ваза “ Дракон”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335360" y="1340768"/>
            <a:ext cx="4104456" cy="5040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5015880" y="188640"/>
            <a:ext cx="3888432" cy="61926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332654"/>
            <a:ext cx="5616624" cy="993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Семья </a:t>
            </a:r>
            <a:r>
              <a:rPr lang="ru-RU" altLang="en-US" sz="21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Демкиных</a:t>
            </a:r>
            <a:endParaRPr lang="ru-RU" altLang="en-US" sz="2100" b="1" i="1" strike="noStrike" dirty="0">
              <a:solidFill>
                <a:srgbClr val="000011">
                  <a:alpha val="100000"/>
                </a:srgbClr>
              </a:solidFill>
              <a:latin typeface="Times New Roman"/>
              <a:ea typeface="Calibri"/>
              <a:cs typeface="Times New Roman"/>
            </a:endParaRPr>
          </a:p>
          <a:p>
            <a:pPr algn="l">
              <a:defRPr/>
            </a:pP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Сделал</a:t>
            </a:r>
            <a:r>
              <a:rPr lang="ru-RU" sz="21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кормушку для птиц </a:t>
            </a:r>
          </a:p>
          <a:p>
            <a:pPr algn="l">
              <a:defRPr/>
            </a:pP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 коробок</a:t>
            </a:r>
            <a:r>
              <a:rPr lang="ru-RU" altLang="en-US" sz="2100" b="1" i="1" strike="noStrike" dirty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из</a:t>
            </a:r>
            <a:r>
              <a:rPr lang="ru-RU" sz="2100" b="1" i="1" strike="noStrike" dirty="0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sz="2100" b="1" i="1" strike="noStrike" smtClean="0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sz="21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под сока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7370" y="476671"/>
            <a:ext cx="8496942" cy="61127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ЗАКЛЮЧЕНИЕ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lang="ru-RU" altLang="en-US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Работая  над  проектом,  мы  серьезно  задумалась  о  проблеме  загрязнения  окружающей  среды  бытовыми  отходами  и  поняла,  что  частично  решить  эту  проблему  может  каждая  семья.  А  для  этого  нужно  немного  пофантазировать  и  изготовить  из  использованных  упаковок  замечательные  предметы,  которые  могут  принести  пользу, украсить  домашний  интерьер, стать  хорошим  подарком  для  друзей  и  родных 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 результате проведенных исследований по применению твердых  отходов в  быту, продлевая жизнь пластиковым бутылкам, тетрапакам, консервным банкам и другому упаковочному материалу, мы сделали следующие выводы, подтвердив свою гипотезу:  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defRPr/>
            </a:pPr>
            <a:r>
              <a:rPr b="1" i="1" strike="noStrike">
                <a:solidFill>
                  <a:srgbClr val="00B05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экономический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(экономить семейный бюджет, создавая своими руками необычные поделки, которые могут порадовать родных и близких);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defRPr/>
            </a:pPr>
            <a:r>
              <a:rPr b="1" i="1" strike="noStrike">
                <a:solidFill>
                  <a:srgbClr val="00B05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эстетический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(получаем удовольствие, создавая различные изделия своими руками);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defRPr/>
            </a:pPr>
            <a:r>
              <a:rPr b="1" i="1" strike="noStrike">
                <a:solidFill>
                  <a:srgbClr val="00B05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экологический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(продлевая срок использования пластиковых бутылок и другого упаковочного материала, мы не засоряем окружающую среду!)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Результатом  нашего    экологического  проекта  стали  поделки  из  упаковок. 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714356"/>
            <a:ext cx="7500990" cy="341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i="1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620688"/>
            <a:ext cx="8424936" cy="55019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ЛИТЕРАТУРА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lang="ru-RU" altLang="en-US"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    </a:t>
            </a:r>
            <a:endParaRPr sz="17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lang="ru-RU" altLang="en-US"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     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1.М.А.Ступницкая. Что такое учебный проект?. М. «Первое сентября» 2010г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    2.Загороднюк  В.П., Хацкевич  В.Я. Вторичное  использование  пластиковых  емкостей.   Школа  и  производство, № 3, 1998.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altLang="en-US"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3.  Цамуталина  Е.Е. 100 поделок  из  ненужных  вещей.- Ярославль: Академия развития, 1999.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ИНТЕРНЕТ – РЕСУРСЫ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 infourok.ru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2.  maam.ru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3.nsportal.ru</a:t>
            </a: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7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sz="1100" b="0" i="0" strike="noStrike">
              <a:solidFill>
                <a:srgbClr val="000000">
                  <a:alpha val="100000"/>
                </a:srgbClr>
              </a:solidFill>
              <a:latin typeface="Calibri"/>
              <a:ea typeface="Calibri"/>
            </a:endParaRPr>
          </a:p>
          <a:p>
            <a:pPr algn="l">
              <a:lnSpc>
                <a:spcPct val="115000"/>
              </a:lnSpc>
              <a:defRPr/>
            </a:pPr>
            <a:r>
              <a:rPr sz="11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1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1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1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2348880"/>
            <a:ext cx="7776864" cy="11582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altLang="en-US" sz="6100" b="1" i="1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</a:t>
            </a:r>
            <a:r>
              <a:rPr sz="6100" b="1" i="1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643042" y="785794"/>
            <a:ext cx="5832475" cy="928694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ru-RU"/>
              <a:t>. 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>
          <a:xfrm>
            <a:off x="1116013" y="1557338"/>
            <a:ext cx="6624637" cy="4824412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/>
            </a:pPr>
            <a:endParaRPr lang="ru-RU" sz="32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571480"/>
            <a:ext cx="7143800" cy="34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i="1">
              <a:latin typeface="+mj-lt"/>
            </a:endParaRPr>
          </a:p>
        </p:txBody>
      </p:sp>
      <p:sp>
        <p:nvSpPr>
          <p:cNvPr id="7171" name="Прямоугольник 7170"/>
          <p:cNvSpPr/>
          <p:nvPr/>
        </p:nvSpPr>
        <p:spPr>
          <a:xfrm>
            <a:off x="1184889" y="548677"/>
            <a:ext cx="6783297" cy="57168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defRPr/>
            </a:pPr>
            <a:r>
              <a:rPr sz="25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altLang="en-US" sz="31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Цель</a:t>
            </a:r>
            <a:r>
              <a:rPr lang="en-US" altLang="ru-RU" sz="31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algn="l">
              <a:lnSpc>
                <a:spcPct val="115000"/>
              </a:lnSpc>
              <a:defRPr/>
            </a:pPr>
            <a:r>
              <a:rPr lang="ru-RU" altLang="en-US"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</a:t>
            </a:r>
            <a:r>
              <a:rPr sz="22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аучиться находить применение  разным  упаковкам  после  их  первичного  использования</a:t>
            </a:r>
            <a:r>
              <a:rPr sz="22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.</a:t>
            </a:r>
          </a:p>
          <a:p>
            <a:pPr algn="l">
              <a:lnSpc>
                <a:spcPct val="115000"/>
              </a:lnSpc>
              <a:defRPr/>
            </a:pPr>
            <a:r>
              <a:rPr lang="ru-RU" altLang="en-US" sz="31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en-US" altLang="ru-RU" sz="31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Образовательные: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 Изучить литературу  и  интернет-ресурсы  по теме проекта.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2. Показать родителям и детям, как можно вторично использовать бросовый материал.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Воспитательные: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1.Воспитывать у детей трудолюбие, аккуратность, желание доводить начатое дело до конца.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2. Воспитывать бережное отношение к окружающей среде и родителей и детей.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Развивающие: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1.Развивать творческие способности детей и родителей. Оптимизация детско-родительских отношений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368" y="404664"/>
            <a:ext cx="8424936" cy="48512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altLang="en-US" sz="2800" b="1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Э</a:t>
            </a:r>
            <a:r>
              <a:rPr sz="2800" b="1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ТАПЫ  РЕАЛИЗАЦИИ  ПРОЕКТА.</a:t>
            </a:r>
            <a:r>
              <a:rPr sz="28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sz="11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endParaRPr sz="28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defRPr/>
            </a:pP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I</a:t>
            </a: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этап.  Подготовительный</a:t>
            </a:r>
            <a:r>
              <a:rPr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endParaRPr sz="29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lang="ru-RU" altLang="en-US"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Прежде чем приступить к осуществлению проекта, произвели сбор информации из книг, интернет – ресурсов.  </a:t>
            </a:r>
            <a:r>
              <a:rPr lang="ru-RU" altLang="en-US"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поставили перед собой цель:  научиться</a:t>
            </a:r>
            <a:r>
              <a:rPr lang="ru-RU" altLang="en-US"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находить применение разным упаковкам после их первичного использования.</a:t>
            </a:r>
            <a:r>
              <a:rPr sz="29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88640"/>
            <a:ext cx="8280920" cy="64007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II этап. Практический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Реализация плановых мероприятий.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Работа с детьми: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altLang="en-US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Позновательно </a:t>
            </a:r>
            <a:r>
              <a:rPr lang="en-US" altLang="ru-RU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altLang="en-US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исследовательская 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lang="ru-RU" altLang="en-US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ь 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по изучению материалов:  пластик, бумага;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Беседа «Беседа о мусоре и о том, что можно сделать, что бы мусора стало меньше…»;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Наблюдение на прогулке за машиной “ Мусоровоз”и беседа «Куда девается мусор?»;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Чтение художественной литературы: частушки и песни про мусор,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стихотворения о мусоре, экологические сказки;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  <a:endParaRPr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Изготоление поделок из бросового материала;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НОД “Аппликация из фантиков “ Цветок и бабочка”</a:t>
            </a:r>
            <a:r>
              <a:rPr lang="en-US" altLang="ru-RU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ru-RU" altLang="en-US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п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ластилинография на пластиковых бутылочках из под воды;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Дидактические игры.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Работа с родителями: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Провели родительское собрание,показали видеопрезентацию “ Вторая жизнь упаковки”;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Консультация “ Мусор проблема №1”;</a:t>
            </a: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- Беседа “ Вторая жизнь броссовому материалу”.</a:t>
            </a:r>
            <a:r>
              <a:rPr b="0" i="0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548680"/>
            <a:ext cx="7200800" cy="41928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III</a:t>
            </a:r>
            <a:r>
              <a:rPr lang="ru-RU" altLang="en-US"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этап.Заключительный</a:t>
            </a: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endParaRPr sz="28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defRPr/>
            </a:pP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Организация выставки  из бросового материала </a:t>
            </a:r>
          </a:p>
          <a:p>
            <a:pPr algn="ctr">
              <a:lnSpc>
                <a:spcPct val="115000"/>
              </a:lnSpc>
              <a:defRPr/>
            </a:pPr>
            <a:endParaRPr sz="28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defRPr/>
            </a:pP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«Вторая жизнь упаковки»</a:t>
            </a: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defRPr/>
            </a:pPr>
            <a:endParaRPr sz="2800" b="1" i="1" strike="noStrike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defRPr/>
            </a:pP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  <a:cs typeface="Times New Roman"/>
              </a:rPr>
              <a:t>совместно с родителями.</a:t>
            </a:r>
            <a:r>
              <a:rPr sz="2800" b="1" i="1" strike="noStrike">
                <a:solidFill>
                  <a:srgbClr val="000000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l">
              <a:lnSpc>
                <a:spcPct val="115000"/>
              </a:lnSpc>
              <a:defRPr/>
            </a:pPr>
            <a:r>
              <a:rPr sz="1100" b="0" i="0" strike="noStrike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2100" b="1" i="1" dirty="0"/>
              <a:t>О</a:t>
            </a:r>
            <a:r>
              <a:rPr lang="ru-RU" altLang="en-US" sz="2100" b="1" i="1" dirty="0" smtClean="0"/>
              <a:t>ОД </a:t>
            </a:r>
            <a:r>
              <a:rPr lang="ru-RU" altLang="en-US" sz="2100" b="1" i="1" dirty="0"/>
              <a:t>Аппликация из фантиков</a:t>
            </a:r>
          </a:p>
          <a:p>
            <a:pPr>
              <a:defRPr/>
            </a:pPr>
            <a:r>
              <a:rPr lang="ru-RU" altLang="en-US" sz="2100" b="1" i="1" dirty="0"/>
              <a:t>“ Бабочка и цветок”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63352" y="1304764"/>
            <a:ext cx="3816424" cy="4716524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4511824" y="1268760"/>
            <a:ext cx="4176464" cy="4680520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2100" b="1" i="1" dirty="0"/>
              <a:t>О</a:t>
            </a:r>
            <a:r>
              <a:rPr lang="ru-RU" altLang="en-US" sz="2100" b="1" i="1" dirty="0" smtClean="0"/>
              <a:t>ОД </a:t>
            </a:r>
            <a:r>
              <a:rPr lang="ru-RU" altLang="en-US" sz="2100" b="1" i="1" dirty="0"/>
              <a:t>Аппликация из фантиков</a:t>
            </a:r>
          </a:p>
          <a:p>
            <a:pPr>
              <a:defRPr/>
            </a:pPr>
            <a:r>
              <a:rPr lang="ru-RU" altLang="en-US" sz="2100" b="1" i="1" dirty="0"/>
              <a:t>“ Бабочка и цветок”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-1070" t="-20740" r="1070" b="20740"/>
          <a:stretch>
            <a:fillRect/>
          </a:stretch>
        </p:blipFill>
        <p:spPr>
          <a:xfrm>
            <a:off x="263352" y="1340768"/>
            <a:ext cx="2304256" cy="4653136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2855640" y="2357429"/>
            <a:ext cx="2376264" cy="3149533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20200" t="-400" r="10500"/>
          <a:stretch>
            <a:fillRect/>
          </a:stretch>
        </p:blipFill>
        <p:spPr>
          <a:xfrm>
            <a:off x="5572132" y="1643050"/>
            <a:ext cx="2767411" cy="3809583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21.9.16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263352" y="1700808"/>
            <a:ext cx="2808312" cy="5013176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0440" r="13650" b="-540"/>
          <a:stretch>
            <a:fillRect/>
          </a:stretch>
        </p:blipFill>
        <p:spPr>
          <a:xfrm>
            <a:off x="2351584" y="1412776"/>
            <a:ext cx="4104455" cy="5445224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tretch>
            <a:fillRect/>
          </a:stretch>
        </p:blipFill>
        <p:spPr>
          <a:xfrm>
            <a:off x="5519936" y="1080119"/>
            <a:ext cx="3528392" cy="5085184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1344" y="116632"/>
            <a:ext cx="6696744" cy="6148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17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sz="17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з пластиковых бутылок сделали замечательные стаканчки под каранда</a:t>
            </a:r>
            <a:r>
              <a:rPr lang="ru-RU" altLang="en-US" sz="1700" b="1" i="1" strike="noStrike">
                <a:solidFill>
                  <a:srgbClr val="000011">
                    <a:alpha val="100000"/>
                  </a:srgbClr>
                </a:solidFill>
                <a:latin typeface="Times New Roman"/>
                <a:ea typeface="Calibri"/>
                <a:cs typeface="Times New Roman"/>
              </a:rPr>
              <a:t>ши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/>
          <a:buNone/>
          <a:defRPr kumimoji="0" lang="en-GB" sz="1800" b="0" i="0" u="none" strike="noStrike" cap="none" normalizeH="0" baseline="0" smtClean="0">
            <a:effectLst/>
            <a:latin typeface="Arial"/>
            <a:ea typeface="Microsoft YaHei"/>
          </a:defRPr>
        </a:defPPr>
      </a:lstStyle>
    </a:spDef>
    <a:lnDef>
      <a:spPr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/>
          <a:buNone/>
          <a:defRPr kumimoji="0" lang="en-GB" sz="1800" b="0" i="0" u="none" strike="noStrike" cap="none" normalizeH="0" baseline="0" smtClean="0">
            <a:effectLst/>
            <a:latin typeface="Arial"/>
            <a:ea typeface="Microsoft YaHei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670</Words>
  <Application>Show</Application>
  <PresentationFormat>Экран (4:3)</PresentationFormat>
  <Paragraphs>143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Экологический проект «Вторая жизнь упаковки»</vt:lpstr>
      <vt:lpstr>Слайд 2</vt:lpstr>
      <vt:lpstr>. </vt:lpstr>
      <vt:lpstr>Слайд 4</vt:lpstr>
      <vt:lpstr>Слайд 5</vt:lpstr>
      <vt:lpstr>Слайд 6</vt:lpstr>
      <vt:lpstr>ООД Аппликация из фантиков “ Бабочка и цветок”</vt:lpstr>
      <vt:lpstr>ООД Аппликация из фантиков “ Бабочка и цветок”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</cp:lastModifiedBy>
  <cp:revision>68</cp:revision>
  <dcterms:created xsi:type="dcterms:W3CDTF">2014-08-08T13:01:14Z</dcterms:created>
  <dcterms:modified xsi:type="dcterms:W3CDTF">2019-04-03T06:53:08Z</dcterms:modified>
  <cp:version>0906.0100.01</cp:version>
</cp:coreProperties>
</file>