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4DD3-B6E9-4993-B0A9-4B33929A57C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C39-D095-4272-BE4C-8D6BF442D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1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4DD3-B6E9-4993-B0A9-4B33929A57C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C39-D095-4272-BE4C-8D6BF442D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0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4DD3-B6E9-4993-B0A9-4B33929A57C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C39-D095-4272-BE4C-8D6BF442D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2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4DD3-B6E9-4993-B0A9-4B33929A57C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C39-D095-4272-BE4C-8D6BF442D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7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4DD3-B6E9-4993-B0A9-4B33929A57C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C39-D095-4272-BE4C-8D6BF442D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7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4DD3-B6E9-4993-B0A9-4B33929A57C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C39-D095-4272-BE4C-8D6BF442D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8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4DD3-B6E9-4993-B0A9-4B33929A57C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C39-D095-4272-BE4C-8D6BF442D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7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4DD3-B6E9-4993-B0A9-4B33929A57C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C39-D095-4272-BE4C-8D6BF442D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4DD3-B6E9-4993-B0A9-4B33929A57C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C39-D095-4272-BE4C-8D6BF442D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4DD3-B6E9-4993-B0A9-4B33929A57C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C39-D095-4272-BE4C-8D6BF442D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82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4DD3-B6E9-4993-B0A9-4B33929A57C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7C39-D095-4272-BE4C-8D6BF442D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68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64DD3-B6E9-4993-B0A9-4B33929A57C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E7C39-D095-4272-BE4C-8D6BF442D0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1" y="332656"/>
            <a:ext cx="672331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«Коллективное творчество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в изобразительной деятельности детей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дошкольного возраста»</a:t>
            </a:r>
          </a:p>
          <a:p>
            <a:pPr algn="ctr"/>
            <a:endParaRPr lang="ru-RU" sz="2000" b="1" dirty="0">
              <a:solidFill>
                <a:srgbClr val="00B050"/>
              </a:solidFill>
              <a:latin typeface="Segoe Print" panose="02000600000000000000" pitchFamily="2" charset="0"/>
            </a:endParaRPr>
          </a:p>
          <a:p>
            <a:pPr algn="r"/>
            <a:r>
              <a:rPr lang="ru-RU" sz="1600" b="1" dirty="0" smtClean="0">
                <a:latin typeface="Segoe Print" panose="02000600000000000000" pitchFamily="2" charset="0"/>
              </a:rPr>
              <a:t>Воспитатель </a:t>
            </a:r>
            <a:r>
              <a:rPr lang="ru-RU" sz="1600" b="1" dirty="0" err="1" smtClean="0">
                <a:latin typeface="Segoe Print" panose="02000600000000000000" pitchFamily="2" charset="0"/>
              </a:rPr>
              <a:t>Куриченкова</a:t>
            </a:r>
            <a:r>
              <a:rPr lang="ru-RU" sz="1600" b="1" dirty="0" smtClean="0">
                <a:latin typeface="Segoe Print" panose="02000600000000000000" pitchFamily="2" charset="0"/>
              </a:rPr>
              <a:t> Е.В.</a:t>
            </a:r>
          </a:p>
          <a:p>
            <a:pPr algn="r"/>
            <a:r>
              <a:rPr lang="ru-RU" sz="1600" b="1" dirty="0" smtClean="0">
                <a:latin typeface="Segoe Print" panose="02000600000000000000" pitchFamily="2" charset="0"/>
              </a:rPr>
              <a:t>МДОУ детский сад №52.</a:t>
            </a:r>
            <a:endParaRPr lang="ru-RU" sz="16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12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259632" y="1412776"/>
            <a:ext cx="676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При организации коллективной </a:t>
            </a:r>
            <a:r>
              <a:rPr lang="ru-RU" dirty="0" smtClean="0">
                <a:solidFill>
                  <a:srgbClr val="0070C0"/>
                </a:solidFill>
              </a:rPr>
              <a:t>деятельности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 выделяют </a:t>
            </a:r>
            <a:r>
              <a:rPr lang="ru-RU" dirty="0">
                <a:solidFill>
                  <a:srgbClr val="0070C0"/>
                </a:solidFill>
              </a:rPr>
              <a:t>3 </a:t>
            </a:r>
            <a:r>
              <a:rPr lang="ru-RU" dirty="0" smtClean="0">
                <a:solidFill>
                  <a:srgbClr val="0070C0"/>
                </a:solidFill>
              </a:rPr>
              <a:t>этапа: </a:t>
            </a:r>
          </a:p>
          <a:p>
            <a:endParaRPr lang="ru-RU" dirty="0" smtClean="0"/>
          </a:p>
          <a:p>
            <a:r>
              <a:rPr lang="ru-RU" dirty="0">
                <a:solidFill>
                  <a:srgbClr val="00B0F0"/>
                </a:solidFill>
              </a:rPr>
              <a:t>П</a:t>
            </a:r>
            <a:r>
              <a:rPr lang="ru-RU" dirty="0" smtClean="0">
                <a:solidFill>
                  <a:srgbClr val="00B0F0"/>
                </a:solidFill>
              </a:rPr>
              <a:t>одготовительный этап </a:t>
            </a:r>
            <a:r>
              <a:rPr lang="ru-RU" dirty="0" smtClean="0"/>
              <a:t>- </a:t>
            </a:r>
            <a:r>
              <a:rPr lang="ru-RU" dirty="0"/>
              <a:t>позволяет детям </a:t>
            </a:r>
          </a:p>
          <a:p>
            <a:r>
              <a:rPr lang="ru-RU" dirty="0"/>
              <a:t>углубить собственные знания по теме будущей работы, </a:t>
            </a:r>
          </a:p>
          <a:p>
            <a:r>
              <a:rPr lang="ru-RU" dirty="0"/>
              <a:t>сформировать у них яркие образы, порождающие </a:t>
            </a:r>
            <a:r>
              <a:rPr lang="ru-RU" dirty="0" smtClean="0"/>
              <a:t>желание </a:t>
            </a:r>
            <a:r>
              <a:rPr lang="ru-RU" dirty="0"/>
              <a:t>воплощать их в собственной изобразительной </a:t>
            </a:r>
            <a:r>
              <a:rPr lang="ru-RU" dirty="0" smtClean="0"/>
              <a:t>деятельности</a:t>
            </a:r>
          </a:p>
          <a:p>
            <a:endParaRPr lang="ru-RU" dirty="0" smtClean="0"/>
          </a:p>
          <a:p>
            <a:r>
              <a:rPr lang="ru-RU" dirty="0">
                <a:solidFill>
                  <a:srgbClr val="00B0F0"/>
                </a:solidFill>
              </a:rPr>
              <a:t>Основной этап </a:t>
            </a:r>
            <a:r>
              <a:rPr lang="ru-RU" dirty="0"/>
              <a:t>— этап выполнения работы, который </a:t>
            </a:r>
          </a:p>
          <a:p>
            <a:r>
              <a:rPr lang="ru-RU" dirty="0"/>
              <a:t>включает в себя планирование, выполнение и оценку </a:t>
            </a:r>
            <a:endParaRPr lang="ru-RU" dirty="0" smtClean="0"/>
          </a:p>
          <a:p>
            <a:r>
              <a:rPr lang="ru-RU" dirty="0" smtClean="0"/>
              <a:t>коллективной работы</a:t>
            </a:r>
          </a:p>
          <a:p>
            <a:endParaRPr lang="ru-RU" dirty="0"/>
          </a:p>
          <a:p>
            <a:r>
              <a:rPr lang="ru-RU" dirty="0">
                <a:solidFill>
                  <a:srgbClr val="00B0F0"/>
                </a:solidFill>
              </a:rPr>
              <a:t>Заключительный</a:t>
            </a:r>
            <a:r>
              <a:rPr lang="ru-RU" dirty="0"/>
              <a:t>— это период взаимодействия детей </a:t>
            </a:r>
          </a:p>
          <a:p>
            <a:r>
              <a:rPr lang="ru-RU" dirty="0"/>
              <a:t>с уже завершенной работой.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23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43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259632" y="1569456"/>
            <a:ext cx="6120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На первом этапе</a:t>
            </a:r>
          </a:p>
          <a:p>
            <a:r>
              <a:rPr lang="ru-RU" dirty="0" smtClean="0"/>
              <a:t>воспитатель стремится </a:t>
            </a:r>
            <a:r>
              <a:rPr lang="ru-RU" dirty="0"/>
              <a:t>к созданию мотивации — </a:t>
            </a:r>
            <a:endParaRPr lang="ru-RU" dirty="0" smtClean="0"/>
          </a:p>
          <a:p>
            <a:r>
              <a:rPr lang="ru-RU" dirty="0" smtClean="0"/>
              <a:t>возникновению </a:t>
            </a:r>
            <a:r>
              <a:rPr lang="ru-RU" dirty="0"/>
              <a:t>у каждого ребенка желания включиться в </a:t>
            </a:r>
            <a:endParaRPr lang="ru-RU" dirty="0" smtClean="0"/>
          </a:p>
          <a:p>
            <a:r>
              <a:rPr lang="ru-RU" dirty="0" smtClean="0"/>
              <a:t>коллективное дело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На втором этапе </a:t>
            </a:r>
            <a:endParaRPr lang="ru-RU" b="1" dirty="0" smtClean="0"/>
          </a:p>
          <a:p>
            <a:r>
              <a:rPr lang="ru-RU" dirty="0" smtClean="0"/>
              <a:t>распределение </a:t>
            </a:r>
            <a:r>
              <a:rPr lang="ru-RU" dirty="0"/>
              <a:t>ролей </a:t>
            </a:r>
            <a:r>
              <a:rPr lang="ru-RU" dirty="0" smtClean="0"/>
              <a:t>предстоящей </a:t>
            </a:r>
            <a:r>
              <a:rPr lang="ru-RU" dirty="0"/>
              <a:t>деятельности между детьми.</a:t>
            </a:r>
          </a:p>
          <a:p>
            <a:r>
              <a:rPr lang="ru-RU" dirty="0"/>
              <a:t>Есть еще другой вариант организации сотрудничества </a:t>
            </a:r>
          </a:p>
          <a:p>
            <a:r>
              <a:rPr lang="ru-RU" dirty="0"/>
              <a:t>д</a:t>
            </a:r>
            <a:r>
              <a:rPr lang="ru-RU" dirty="0" smtClean="0"/>
              <a:t>етей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Заключительный </a:t>
            </a:r>
            <a:r>
              <a:rPr lang="ru-RU" b="1" dirty="0"/>
              <a:t>этап </a:t>
            </a:r>
            <a:r>
              <a:rPr lang="ru-RU" dirty="0"/>
              <a:t>коллективного творчества </a:t>
            </a:r>
          </a:p>
          <a:p>
            <a:r>
              <a:rPr lang="ru-RU" dirty="0"/>
              <a:t>связан с достижением, осознанием и оценкой значимости </a:t>
            </a:r>
          </a:p>
          <a:p>
            <a:r>
              <a:rPr lang="ru-RU" dirty="0"/>
              <a:t>полученного результата. При этом педагог обращает </a:t>
            </a:r>
            <a:endParaRPr lang="ru-RU" dirty="0" smtClean="0"/>
          </a:p>
          <a:p>
            <a:r>
              <a:rPr lang="ru-RU" dirty="0" smtClean="0"/>
              <a:t>внимание </a:t>
            </a:r>
            <a:r>
              <a:rPr lang="ru-RU" dirty="0"/>
              <a:t>детей на личный вклад каждого в общее </a:t>
            </a:r>
            <a:r>
              <a:rPr lang="ru-RU" dirty="0" smtClean="0"/>
              <a:t>дело.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22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03648" y="1185655"/>
            <a:ext cx="696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Формы организации коллективной изобразительной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348880"/>
            <a:ext cx="68312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Совместно-индивидуальная</a:t>
            </a:r>
            <a:r>
              <a:rPr lang="ru-RU" dirty="0"/>
              <a:t> (</a:t>
            </a:r>
            <a:r>
              <a:rPr lang="ru-RU" dirty="0" smtClean="0"/>
              <a:t>ребенок-участник деятельности </a:t>
            </a:r>
          </a:p>
          <a:p>
            <a:r>
              <a:rPr lang="ru-RU" dirty="0" smtClean="0"/>
              <a:t>выполняет </a:t>
            </a:r>
            <a:r>
              <a:rPr lang="ru-RU" dirty="0"/>
              <a:t>часть работы </a:t>
            </a:r>
            <a:r>
              <a:rPr lang="ru-RU" dirty="0" smtClean="0"/>
              <a:t>индивидуально</a:t>
            </a:r>
            <a:r>
              <a:rPr lang="ru-RU" dirty="0"/>
              <a:t>, а на завершающем этапе </a:t>
            </a:r>
            <a:endParaRPr lang="ru-RU" dirty="0" smtClean="0"/>
          </a:p>
          <a:p>
            <a:r>
              <a:rPr lang="ru-RU" dirty="0" smtClean="0"/>
              <a:t>она </a:t>
            </a:r>
            <a:r>
              <a:rPr lang="ru-RU" dirty="0"/>
              <a:t>становится частью </a:t>
            </a:r>
            <a:r>
              <a:rPr lang="ru-RU" dirty="0" smtClean="0"/>
              <a:t>общей </a:t>
            </a:r>
            <a:r>
              <a:rPr lang="ru-RU" dirty="0"/>
              <a:t>композиции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/>
              <a:t>Коллективно изобразительная деятельность на </a:t>
            </a:r>
            <a:r>
              <a:rPr lang="ru-RU" dirty="0" smtClean="0"/>
              <a:t>основе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совместно-последовательной</a:t>
            </a:r>
            <a:r>
              <a:rPr lang="ru-RU" dirty="0" smtClean="0"/>
              <a:t> </a:t>
            </a:r>
            <a:r>
              <a:rPr lang="ru-RU" dirty="0"/>
              <a:t>формы </a:t>
            </a:r>
            <a:r>
              <a:rPr lang="ru-RU" dirty="0" smtClean="0"/>
              <a:t>организации</a:t>
            </a:r>
          </a:p>
          <a:p>
            <a:r>
              <a:rPr lang="ru-RU" dirty="0" smtClean="0"/>
              <a:t>(</a:t>
            </a:r>
            <a:r>
              <a:rPr lang="ru-RU" dirty="0"/>
              <a:t>результат действия, выполненного одним, </a:t>
            </a:r>
            <a:r>
              <a:rPr lang="ru-RU" dirty="0" smtClean="0"/>
              <a:t>становится предметом</a:t>
            </a:r>
          </a:p>
          <a:p>
            <a:r>
              <a:rPr lang="ru-RU" dirty="0" smtClean="0"/>
              <a:t>деятельности </a:t>
            </a:r>
            <a:r>
              <a:rPr lang="ru-RU" dirty="0"/>
              <a:t>другого).</a:t>
            </a:r>
          </a:p>
          <a:p>
            <a:endParaRPr lang="ru-RU" dirty="0" smtClean="0"/>
          </a:p>
          <a:p>
            <a:r>
              <a:rPr lang="ru-RU" dirty="0">
                <a:solidFill>
                  <a:srgbClr val="0070C0"/>
                </a:solidFill>
              </a:rPr>
              <a:t>Совместно-взаимодействующая</a:t>
            </a:r>
            <a:r>
              <a:rPr lang="ru-RU" dirty="0"/>
              <a:t> (</a:t>
            </a:r>
            <a:r>
              <a:rPr lang="ru-RU" dirty="0" smtClean="0"/>
              <a:t>представляется возможность</a:t>
            </a:r>
          </a:p>
          <a:p>
            <a:r>
              <a:rPr lang="ru-RU" dirty="0" smtClean="0"/>
              <a:t>вести </a:t>
            </a:r>
            <a:r>
              <a:rPr lang="ru-RU" dirty="0"/>
              <a:t>работу одновременно всем </a:t>
            </a:r>
            <a:r>
              <a:rPr lang="ru-RU" dirty="0" smtClean="0"/>
              <a:t>участникам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согласовывая </a:t>
            </a:r>
            <a:r>
              <a:rPr lang="ru-RU" dirty="0"/>
              <a:t>действия на каждом </a:t>
            </a:r>
            <a:r>
              <a:rPr lang="ru-RU" dirty="0" smtClean="0"/>
              <a:t>этапе)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51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8" y="332656"/>
            <a:ext cx="4101736" cy="3076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77" y="3140968"/>
            <a:ext cx="4235963" cy="3176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92080" y="764704"/>
            <a:ext cx="3688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«Выросла репка </a:t>
            </a:r>
          </a:p>
          <a:p>
            <a:r>
              <a:rPr lang="ru-RU" sz="2800" dirty="0">
                <a:solidFill>
                  <a:srgbClr val="00B050"/>
                </a:solidFill>
              </a:rPr>
              <a:t>б</a:t>
            </a:r>
            <a:r>
              <a:rPr lang="ru-RU" sz="2800" dirty="0" smtClean="0">
                <a:solidFill>
                  <a:srgbClr val="00B050"/>
                </a:solidFill>
              </a:rPr>
              <a:t>ольшая-пребольшая»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4005064"/>
            <a:ext cx="2941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Практика</a:t>
            </a:r>
            <a:endParaRPr lang="ru-RU" sz="40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52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8" y="332656"/>
            <a:ext cx="4101736" cy="3076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77" y="3140968"/>
            <a:ext cx="4235962" cy="3176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92080" y="764704"/>
            <a:ext cx="32091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«Веселый снеговик 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из ладошек»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5" y="290477"/>
            <a:ext cx="4214680" cy="316101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13" y="3106513"/>
            <a:ext cx="4320479" cy="324036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9149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4998598" y="1124744"/>
            <a:ext cx="3847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«Берлога для мишутки»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464496" cy="3348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4235963" cy="3176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24507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5794" y="878831"/>
            <a:ext cx="4369396" cy="3277047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0854" y="2120023"/>
            <a:ext cx="4505849" cy="3379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67604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8" y="248160"/>
            <a:ext cx="4224469" cy="3168352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44" y="3068960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292080" y="764704"/>
            <a:ext cx="329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«Курочка с цыплятами»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56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5292080" y="764704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t="10063" r="-114" b="9686"/>
          <a:stretch/>
        </p:blipFill>
        <p:spPr>
          <a:xfrm>
            <a:off x="2771800" y="260648"/>
            <a:ext cx="4287924" cy="612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9716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0048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" y="-26017"/>
            <a:ext cx="9146269" cy="6884017"/>
          </a:xfrm>
        </p:spPr>
      </p:pic>
      <p:sp>
        <p:nvSpPr>
          <p:cNvPr id="5" name="TextBox 4"/>
          <p:cNvSpPr txBox="1"/>
          <p:nvPr/>
        </p:nvSpPr>
        <p:spPr>
          <a:xfrm>
            <a:off x="3347864" y="1340768"/>
            <a:ext cx="37946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Актуальность темы: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348880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Коллективная форма организации изобразительной деятельности</a:t>
            </a:r>
          </a:p>
          <a:p>
            <a:r>
              <a:rPr lang="ru-RU" dirty="0"/>
              <a:t>д</a:t>
            </a:r>
            <a:r>
              <a:rPr lang="ru-RU" dirty="0" smtClean="0"/>
              <a:t>ает возможность каждому ребенку формировать умения и навыки</a:t>
            </a:r>
          </a:p>
          <a:p>
            <a:r>
              <a:rPr lang="ru-RU" dirty="0"/>
              <a:t>р</a:t>
            </a:r>
            <a:r>
              <a:rPr lang="ru-RU" dirty="0" smtClean="0"/>
              <a:t>аботать вместе, строить общение, развивать привычку к взаимопомощи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13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17"/>
            <a:ext cx="9146269" cy="6884017"/>
          </a:xfrm>
        </p:spPr>
      </p:pic>
      <p:sp>
        <p:nvSpPr>
          <p:cNvPr id="3" name="TextBox 2"/>
          <p:cNvSpPr txBox="1"/>
          <p:nvPr/>
        </p:nvSpPr>
        <p:spPr>
          <a:xfrm>
            <a:off x="1173456" y="2132856"/>
            <a:ext cx="62778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Цель: </a:t>
            </a:r>
          </a:p>
          <a:p>
            <a:r>
              <a:rPr lang="ru-RU" dirty="0" smtClean="0"/>
              <a:t>повышение своего теоретического уровня,</a:t>
            </a:r>
          </a:p>
          <a:p>
            <a:r>
              <a:rPr lang="ru-RU" dirty="0" smtClean="0"/>
              <a:t>профессионального мастерства и компетентности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р</a:t>
            </a:r>
            <a:r>
              <a:rPr lang="ru-RU" dirty="0" smtClean="0"/>
              <a:t>азвитие способностей к анализу и проектированию</a:t>
            </a:r>
          </a:p>
          <a:p>
            <a:r>
              <a:rPr lang="ru-RU" dirty="0" smtClean="0"/>
              <a:t>собственной деятельности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проявление своего творческого потенциала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ф</a:t>
            </a:r>
            <a:r>
              <a:rPr lang="ru-RU" dirty="0" smtClean="0"/>
              <a:t>ормирование у детей умений и навыков работать вместе</a:t>
            </a:r>
          </a:p>
          <a:p>
            <a:r>
              <a:rPr lang="ru-RU" dirty="0"/>
              <a:t>р</a:t>
            </a:r>
            <a:r>
              <a:rPr lang="ru-RU" dirty="0" smtClean="0"/>
              <a:t>азвивать привычку к взаимопомощи</a:t>
            </a:r>
          </a:p>
        </p:txBody>
      </p:sp>
    </p:spTree>
    <p:extLst>
      <p:ext uri="{BB962C8B-B14F-4D97-AF65-F5344CB8AC3E}">
        <p14:creationId xmlns:p14="http://schemas.microsoft.com/office/powerpoint/2010/main" val="245805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" y="0"/>
            <a:ext cx="9146269" cy="6884017"/>
          </a:xfrm>
        </p:spPr>
      </p:pic>
      <p:sp>
        <p:nvSpPr>
          <p:cNvPr id="5" name="TextBox 4"/>
          <p:cNvSpPr txBox="1"/>
          <p:nvPr/>
        </p:nvSpPr>
        <p:spPr>
          <a:xfrm>
            <a:off x="827584" y="1820448"/>
            <a:ext cx="707135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Изучение психолого-педагогической литературы по теме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Изучение опыта других педагогов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Расширение знаний о разнообразных техниках нетрадиционного</a:t>
            </a:r>
          </a:p>
          <a:p>
            <a:r>
              <a:rPr lang="ru-RU" dirty="0" smtClean="0"/>
              <a:t> рисования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Разработка конспектов занятий с использованием коллективных</a:t>
            </a:r>
          </a:p>
          <a:p>
            <a:r>
              <a:rPr lang="ru-RU" dirty="0"/>
              <a:t>ф</a:t>
            </a:r>
            <a:r>
              <a:rPr lang="ru-RU" dirty="0" smtClean="0"/>
              <a:t>орм работы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Разработка консультации для воспитателей «Формы организации</a:t>
            </a:r>
          </a:p>
          <a:p>
            <a:r>
              <a:rPr lang="ru-RU" dirty="0"/>
              <a:t>к</a:t>
            </a:r>
            <a:r>
              <a:rPr lang="ru-RU" dirty="0" smtClean="0"/>
              <a:t>оллективной изобразительной деятельности»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Публикация опыта своей работы в интернет источниках ( </a:t>
            </a:r>
            <a:r>
              <a:rPr lang="en-US" dirty="0" err="1" smtClean="0"/>
              <a:t>maam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en-U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Участие в творческих конкурсах.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908720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Проделанная работа:</a:t>
            </a:r>
            <a:endParaRPr lang="ru-RU" sz="2000" b="1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7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5" y="0"/>
            <a:ext cx="9146269" cy="6884017"/>
          </a:xfrm>
        </p:spPr>
      </p:pic>
      <p:sp>
        <p:nvSpPr>
          <p:cNvPr id="6" name="TextBox 5"/>
          <p:cNvSpPr txBox="1"/>
          <p:nvPr/>
        </p:nvSpPr>
        <p:spPr>
          <a:xfrm>
            <a:off x="1403648" y="2492896"/>
            <a:ext cx="4108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Предполагаемый результат:</a:t>
            </a:r>
          </a:p>
          <a:p>
            <a:endParaRPr lang="ru-RU" sz="2000" b="1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5062" y="3200782"/>
            <a:ext cx="5533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Улучшение </a:t>
            </a:r>
            <a:r>
              <a:rPr lang="ru-RU" b="1" dirty="0"/>
              <a:t>взаимоотношений в детском коллективе </a:t>
            </a:r>
            <a:endParaRPr lang="ru-RU" b="1" dirty="0" smtClean="0"/>
          </a:p>
          <a:p>
            <a:r>
              <a:rPr lang="ru-RU" b="1" dirty="0" smtClean="0"/>
              <a:t>и </a:t>
            </a:r>
            <a:r>
              <a:rPr lang="ru-RU" b="1" dirty="0"/>
              <a:t>развитие творческих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373364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876985"/>
            <a:ext cx="3704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Теоретическая часть</a:t>
            </a:r>
            <a:endParaRPr lang="ru-RU" sz="2400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844824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Особое удовольствие детям </a:t>
            </a:r>
            <a:r>
              <a:rPr lang="ru-RU" dirty="0"/>
              <a:t>доставляет создание </a:t>
            </a:r>
            <a:endParaRPr lang="ru-RU" dirty="0" smtClean="0"/>
          </a:p>
          <a:p>
            <a:r>
              <a:rPr lang="ru-RU" dirty="0" smtClean="0"/>
              <a:t>общих </a:t>
            </a:r>
            <a:r>
              <a:rPr lang="ru-RU" dirty="0"/>
              <a:t>картин, композиций, </a:t>
            </a:r>
            <a:r>
              <a:rPr lang="ru-RU" dirty="0" smtClean="0"/>
              <a:t>где </a:t>
            </a:r>
            <a:r>
              <a:rPr lang="ru-RU" dirty="0"/>
              <a:t>объединяются </a:t>
            </a:r>
            <a:r>
              <a:rPr lang="ru-RU" dirty="0" smtClean="0"/>
              <a:t>изображения </a:t>
            </a:r>
            <a:r>
              <a:rPr lang="ru-RU" dirty="0"/>
              <a:t>всех детей группы, </a:t>
            </a:r>
            <a:r>
              <a:rPr lang="ru-RU" dirty="0" smtClean="0"/>
              <a:t>такие картины называют </a:t>
            </a:r>
            <a:r>
              <a:rPr lang="ru-RU" dirty="0" smtClean="0">
                <a:solidFill>
                  <a:srgbClr val="FF0000"/>
                </a:solidFill>
              </a:rPr>
              <a:t>коллективными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Особое </a:t>
            </a:r>
            <a:r>
              <a:rPr lang="ru-RU" dirty="0" smtClean="0"/>
              <a:t>удовлетворение </a:t>
            </a:r>
            <a:r>
              <a:rPr lang="ru-RU" dirty="0"/>
              <a:t>детям доставляет </a:t>
            </a:r>
            <a:r>
              <a:rPr lang="ru-RU" i="1" dirty="0"/>
              <a:t>общий результат</a:t>
            </a:r>
            <a:r>
              <a:rPr lang="ru-RU" dirty="0"/>
              <a:t>, который в этом </a:t>
            </a:r>
            <a:r>
              <a:rPr lang="ru-RU" dirty="0" smtClean="0"/>
              <a:t>случае </a:t>
            </a:r>
            <a:r>
              <a:rPr lang="ru-RU" dirty="0"/>
              <a:t>всегда богаче по содержанию, производит на них </a:t>
            </a:r>
            <a:r>
              <a:rPr lang="ru-RU" dirty="0" smtClean="0"/>
              <a:t>наиболее </a:t>
            </a:r>
            <a:r>
              <a:rPr lang="ru-RU" dirty="0"/>
              <a:t>яркое впечатление, чем индивидуально </a:t>
            </a:r>
            <a:r>
              <a:rPr lang="ru-RU" dirty="0" smtClean="0"/>
              <a:t>выполненная </a:t>
            </a:r>
            <a:r>
              <a:rPr lang="ru-RU" dirty="0"/>
              <a:t>работа, они понимают, что вместе могут получить </a:t>
            </a:r>
            <a:r>
              <a:rPr lang="ru-RU" dirty="0" smtClean="0"/>
              <a:t>более </a:t>
            </a:r>
            <a:r>
              <a:rPr lang="ru-RU" dirty="0"/>
              <a:t>значительное изображение, чем каждый в </a:t>
            </a:r>
            <a:r>
              <a:rPr lang="ru-RU" dirty="0" smtClean="0"/>
              <a:t>отдельности.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23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475656" y="1700808"/>
            <a:ext cx="6120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процессе коллективной деятельности создаются </a:t>
            </a:r>
          </a:p>
          <a:p>
            <a:r>
              <a:rPr lang="ru-RU" u="sng" dirty="0"/>
              <a:t>благоприятные условия для общения </a:t>
            </a:r>
            <a:r>
              <a:rPr lang="ru-RU" dirty="0"/>
              <a:t>детей друг с другом </a:t>
            </a:r>
          </a:p>
          <a:p>
            <a:r>
              <a:rPr lang="ru-RU" dirty="0"/>
              <a:t>и воспитателем по поводу того, что они создают и как это </a:t>
            </a:r>
          </a:p>
          <a:p>
            <a:r>
              <a:rPr lang="ru-RU" dirty="0"/>
              <a:t>лучше сделать. По завершении изображения дети все </a:t>
            </a:r>
          </a:p>
          <a:p>
            <a:r>
              <a:rPr lang="ru-RU" u="sng" dirty="0"/>
              <a:t>вместе радуются результатам </a:t>
            </a:r>
            <a:r>
              <a:rPr lang="ru-RU" dirty="0"/>
              <a:t>совместной деятельности, </a:t>
            </a:r>
            <a:endParaRPr lang="ru-RU" dirty="0" smtClean="0"/>
          </a:p>
          <a:p>
            <a:r>
              <a:rPr lang="ru-RU" dirty="0" smtClean="0"/>
              <a:t>радостные чувства их </a:t>
            </a:r>
            <a:r>
              <a:rPr lang="ru-RU" u="sng" dirty="0" smtClean="0"/>
              <a:t>объединяют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i="1" dirty="0" smtClean="0">
                <a:solidFill>
                  <a:srgbClr val="00B050"/>
                </a:solidFill>
              </a:rPr>
              <a:t>Совместная </a:t>
            </a:r>
            <a:r>
              <a:rPr lang="ru-RU" b="1" i="1" dirty="0">
                <a:solidFill>
                  <a:srgbClr val="00B050"/>
                </a:solidFill>
              </a:rPr>
              <a:t>деятельность способствует </a:t>
            </a:r>
            <a:r>
              <a:rPr lang="ru-RU" b="1" i="1" dirty="0" smtClean="0">
                <a:solidFill>
                  <a:srgbClr val="00B050"/>
                </a:solidFill>
              </a:rPr>
              <a:t>формированию </a:t>
            </a:r>
            <a:r>
              <a:rPr lang="ru-RU" b="1" i="1" dirty="0">
                <a:solidFill>
                  <a:srgbClr val="00B050"/>
                </a:solidFill>
              </a:rPr>
              <a:t>у детей положительных взаимоотношений </a:t>
            </a:r>
            <a:r>
              <a:rPr lang="ru-RU" b="1" i="1" dirty="0" smtClean="0">
                <a:solidFill>
                  <a:srgbClr val="00B050"/>
                </a:solidFill>
              </a:rPr>
              <a:t>со </a:t>
            </a:r>
            <a:r>
              <a:rPr lang="ru-RU" b="1" i="1" dirty="0">
                <a:solidFill>
                  <a:srgbClr val="00B050"/>
                </a:solidFill>
              </a:rPr>
              <a:t>сверстниками, учит оказывать помощь тем, кто в ней </a:t>
            </a:r>
            <a:r>
              <a:rPr lang="ru-RU" b="1" i="1" dirty="0" smtClean="0">
                <a:solidFill>
                  <a:srgbClr val="00B050"/>
                </a:solidFill>
              </a:rPr>
              <a:t>нуждается.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25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475655" y="980728"/>
            <a:ext cx="59474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В процессе коллективной деятельности создаются </a:t>
            </a:r>
          </a:p>
          <a:p>
            <a:r>
              <a:rPr lang="ru-RU" dirty="0"/>
              <a:t>благоприятные условия для общения детей друг с другом </a:t>
            </a:r>
          </a:p>
          <a:p>
            <a:r>
              <a:rPr lang="ru-RU" dirty="0"/>
              <a:t>и воспитателем по поводу того, что они создают и как это </a:t>
            </a:r>
          </a:p>
          <a:p>
            <a:r>
              <a:rPr lang="ru-RU" dirty="0"/>
              <a:t>лучше сделать. По завершении изображения дети все </a:t>
            </a:r>
          </a:p>
          <a:p>
            <a:r>
              <a:rPr lang="ru-RU" dirty="0"/>
              <a:t>вместе радуются результатам совместной деятельности, </a:t>
            </a:r>
            <a:endParaRPr lang="ru-RU" dirty="0" smtClean="0"/>
          </a:p>
          <a:p>
            <a:r>
              <a:rPr lang="ru-RU" dirty="0" smtClean="0"/>
              <a:t>радостные чувства их объединяют.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25" y="3188689"/>
            <a:ext cx="4704522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08998"/>
            <a:ext cx="5076056" cy="3807042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1847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331640" y="1484784"/>
            <a:ext cx="6480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 коллективной деятельности оценивается </a:t>
            </a:r>
            <a:r>
              <a:rPr lang="ru-RU" dirty="0" smtClean="0"/>
              <a:t>не </a:t>
            </a:r>
            <a:r>
              <a:rPr lang="ru-RU" dirty="0"/>
              <a:t>только общий результат, но и вклад каждого участника </a:t>
            </a:r>
            <a:r>
              <a:rPr lang="ru-RU" dirty="0" smtClean="0"/>
              <a:t>общей </a:t>
            </a:r>
            <a:r>
              <a:rPr lang="ru-RU" dirty="0"/>
              <a:t>работы. Все это требует </a:t>
            </a:r>
            <a:r>
              <a:rPr lang="ru-RU" i="1" dirty="0"/>
              <a:t>тщательного </a:t>
            </a:r>
            <a:r>
              <a:rPr lang="ru-RU" i="1" dirty="0" smtClean="0"/>
              <a:t>продумывания </a:t>
            </a:r>
            <a:r>
              <a:rPr lang="ru-RU" i="1" dirty="0"/>
              <a:t>организации</a:t>
            </a:r>
            <a:r>
              <a:rPr lang="ru-RU" dirty="0"/>
              <a:t> коллективной формы создания </a:t>
            </a:r>
            <a:r>
              <a:rPr lang="ru-RU" dirty="0" smtClean="0"/>
              <a:t>изображения</a:t>
            </a:r>
            <a:r>
              <a:rPr lang="ru-RU" dirty="0"/>
              <a:t>, </a:t>
            </a:r>
            <a:r>
              <a:rPr lang="ru-RU" dirty="0" smtClean="0"/>
              <a:t>подбора содержания</a:t>
            </a:r>
            <a:r>
              <a:rPr lang="ru-RU" dirty="0"/>
              <a:t>, интересного для всех детей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Использование коллективных форм </a:t>
            </a:r>
            <a:r>
              <a:rPr lang="ru-RU" dirty="0" smtClean="0"/>
              <a:t>работы в художественном </a:t>
            </a:r>
            <a:r>
              <a:rPr lang="ru-RU" dirty="0"/>
              <a:t>творчестве будет наиболее эффективным, </a:t>
            </a:r>
            <a:r>
              <a:rPr lang="ru-RU" dirty="0" smtClean="0"/>
              <a:t>если </a:t>
            </a:r>
            <a:r>
              <a:rPr lang="ru-RU" dirty="0"/>
              <a:t>коллективную деятельность сделать эмоциональной, </a:t>
            </a:r>
            <a:r>
              <a:rPr lang="ru-RU" dirty="0" smtClean="0"/>
              <a:t>легко </a:t>
            </a:r>
            <a:r>
              <a:rPr lang="ru-RU" dirty="0"/>
              <a:t>осуществимой, способствовать развитию </a:t>
            </a:r>
            <a:r>
              <a:rPr lang="ru-RU" dirty="0" smtClean="0"/>
              <a:t>воображения</a:t>
            </a:r>
            <a:r>
              <a:rPr lang="ru-RU" dirty="0"/>
              <a:t>, осознанию своего вклада в общий результат. </a:t>
            </a:r>
            <a:r>
              <a:rPr lang="ru-RU" dirty="0" smtClean="0"/>
              <a:t>Занимательные </a:t>
            </a:r>
            <a:r>
              <a:rPr lang="ru-RU" dirty="0"/>
              <a:t>игровые ситуации, приемы </a:t>
            </a:r>
            <a:r>
              <a:rPr lang="ru-RU" dirty="0" smtClean="0"/>
              <a:t>художественно-педагогической </a:t>
            </a:r>
            <a:r>
              <a:rPr lang="ru-RU" dirty="0"/>
              <a:t>драматизации способствуют </a:t>
            </a:r>
            <a:r>
              <a:rPr lang="ru-RU" dirty="0" smtClean="0"/>
              <a:t>интересу к </a:t>
            </a:r>
            <a:r>
              <a:rPr lang="ru-RU" dirty="0"/>
              <a:t>коллективной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77966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616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2019-05-21T17:20:19Z</dcterms:created>
  <dcterms:modified xsi:type="dcterms:W3CDTF">2019-05-22T20:08:19Z</dcterms:modified>
</cp:coreProperties>
</file>