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03" r:id="rId4"/>
    <p:sldId id="306" r:id="rId5"/>
    <p:sldId id="315" r:id="rId6"/>
    <p:sldId id="272" r:id="rId7"/>
    <p:sldId id="307" r:id="rId8"/>
    <p:sldId id="285" r:id="rId9"/>
    <p:sldId id="313" r:id="rId10"/>
    <p:sldId id="316" r:id="rId11"/>
    <p:sldId id="289" r:id="rId12"/>
    <p:sldId id="310" r:id="rId13"/>
    <p:sldId id="274" r:id="rId14"/>
    <p:sldId id="311" r:id="rId15"/>
    <p:sldId id="312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F8B"/>
    <a:srgbClr val="C7E4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5" autoAdjust="0"/>
    <p:restoredTop sz="93673" autoAdjust="0"/>
  </p:normalViewPr>
  <p:slideViewPr>
    <p:cSldViewPr>
      <p:cViewPr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 sz="1000">
                <a:latin typeface="Georgia" pitchFamily="18" charset="0"/>
              </a:defRPr>
            </a:pPr>
            <a:r>
              <a:rPr lang="ru-RU" sz="1200" b="1">
                <a:solidFill>
                  <a:srgbClr val="FF0000"/>
                </a:solidFill>
                <a:latin typeface="Georgia" pitchFamily="18" charset="0"/>
              </a:rPr>
              <a:t>Дети 3-4 лет</a:t>
            </a:r>
            <a:r>
              <a:rPr lang="ru-RU" sz="1200" b="1" baseline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1200" b="1">
              <a:solidFill>
                <a:srgbClr val="FF0000"/>
              </a:solidFill>
              <a:latin typeface="Georgia" pitchFamily="18" charset="0"/>
            </a:endParaRPr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речевого развития детей 2-3 лет на начало учебного года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ru-RU"/>
                      <a:t>екущий </a:t>
                    </a:r>
                    <a:r>
                      <a:rPr lang="ru-RU" sz="900"/>
                      <a:t>результат</a:t>
                    </a:r>
                    <a:r>
                      <a:rPr lang="ru-RU" baseline="0"/>
                      <a:t> </a:t>
                    </a:r>
                    <a:r>
                      <a:rPr lang="ru-RU" b="1" baseline="0"/>
                      <a:t> </a:t>
                    </a:r>
                    <a:r>
                      <a:rPr lang="ru-RU" sz="1400" b="1">
                        <a:solidFill>
                          <a:srgbClr val="FF0000"/>
                        </a:solidFill>
                      </a:rPr>
                      <a:t>2,6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3049299070174461E-2"/>
                  <c:y val="0.13996603365755775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/>
                      <a:t>акс. </a:t>
                    </a:r>
                    <a:r>
                      <a:rPr lang="ru-RU" sz="900" b="1"/>
                      <a:t>балл </a:t>
                    </a:r>
                    <a:r>
                      <a:rPr lang="ru-RU" sz="1400" b="1" baseline="0"/>
                      <a:t>5</a:t>
                    </a:r>
                    <a:endParaRPr lang="ru-RU" sz="1400" b="1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текущий результат</c:v>
                </c:pt>
                <c:pt idx="1">
                  <c:v>максимальный результат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2.6</c:v>
                </c:pt>
                <c:pt idx="1">
                  <c:v>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 sz="1200">
                <a:latin typeface="Georgia" pitchFamily="18" charset="0"/>
              </a:defRPr>
            </a:pPr>
            <a:r>
              <a:rPr lang="ru-RU" sz="1200" b="1">
                <a:solidFill>
                  <a:srgbClr val="FF0000"/>
                </a:solidFill>
                <a:latin typeface="Georgia" pitchFamily="18" charset="0"/>
              </a:rPr>
              <a:t>Дети 4- 5 лет</a:t>
            </a:r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речевого развития детей 2-3 лет на начало учебного года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текущий результат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2,4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7.3498158409211201E-2"/>
                  <c:y val="0.13983417635709444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макс</a:t>
                    </a:r>
                    <a:r>
                      <a:rPr lang="ru-RU"/>
                      <a:t>.</a:t>
                    </a:r>
                    <a:br>
                      <a:rPr lang="ru-RU"/>
                    </a:br>
                    <a:r>
                      <a:rPr lang="ru-RU" sz="900" b="1">
                        <a:latin typeface="Times New Roman" pitchFamily="18" charset="0"/>
                        <a:cs typeface="Times New Roman" pitchFamily="18" charset="0"/>
                      </a:rPr>
                      <a:t>балл</a:t>
                    </a:r>
                    <a:r>
                      <a:rPr lang="ru-RU"/>
                      <a:t> 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ru-RU" i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текущий результат</c:v>
                </c:pt>
                <c:pt idx="1">
                  <c:v>максимальный результат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2.4</c:v>
                </c:pt>
                <c:pt idx="1">
                  <c:v>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 sz="1050"/>
            </a:pPr>
            <a:r>
              <a:rPr lang="ru-RU" sz="1200" b="1"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Дети</a:t>
            </a:r>
            <a:r>
              <a:rPr lang="ru-RU" sz="1200" b="1">
                <a:solidFill>
                  <a:srgbClr val="FF0000"/>
                </a:solidFill>
                <a:latin typeface="Georgia" pitchFamily="18" charset="0"/>
              </a:rPr>
              <a:t> 2-3 лет</a:t>
            </a:r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речевого развития детей 2-3 лет на начало учебного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3787736409492024E-3"/>
                  <c:y val="-0.16731545811675524"/>
                </c:manualLayout>
              </c:layout>
              <c:tx>
                <c:rich>
                  <a:bodyPr/>
                  <a:lstStyle/>
                  <a:p>
                    <a:pPr>
                      <a:defRPr sz="9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0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ru-RU" b="0"/>
                      <a:t>екущий результат </a:t>
                    </a:r>
                    <a:r>
                      <a:rPr lang="ru-RU" sz="1400" b="1">
                        <a:solidFill>
                          <a:srgbClr val="FF0000"/>
                        </a:solidFill>
                      </a:rPr>
                      <a:t>2,3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3.6639123813227106E-2"/>
                  <c:y val="0.10159161477364367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900" b="1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900" b="1"/>
                      <a:t>акс.</a:t>
                    </a:r>
                    <a:br>
                      <a:rPr lang="ru-RU" sz="900" b="1"/>
                    </a:br>
                    <a:r>
                      <a:rPr lang="ru-RU" sz="900" b="1"/>
                      <a:t>балл</a:t>
                    </a:r>
                    <a:r>
                      <a:rPr lang="ru-RU" sz="900" b="1" baseline="0"/>
                      <a:t> </a:t>
                    </a:r>
                    <a:r>
                      <a:rPr lang="ru-RU" sz="1400" b="1"/>
                      <a:t>5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текущий результат</c:v>
                </c:pt>
                <c:pt idx="1">
                  <c:v>максимальный результат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 sz="1000">
                <a:latin typeface="Georgia" pitchFamily="18" charset="0"/>
              </a:defRPr>
            </a:pPr>
            <a:r>
              <a:rPr lang="ru-RU" sz="1200" b="1">
                <a:solidFill>
                  <a:srgbClr val="FF0000"/>
                </a:solidFill>
                <a:latin typeface="Georgia" pitchFamily="18" charset="0"/>
              </a:rPr>
              <a:t>Дети 5- 6 лет</a:t>
            </a:r>
          </a:p>
        </c:rich>
      </c:tx>
      <c:layout>
        <c:manualLayout>
          <c:xMode val="edge"/>
          <c:yMode val="edge"/>
          <c:x val="0.25679126820666626"/>
          <c:y val="8.4350531100409243E-2"/>
        </c:manualLayout>
      </c:layout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речевого развития детей 2-3 лет на начало учебного года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ru-RU"/>
                      <a:t>екущий результат</a:t>
                    </a:r>
                    <a:r>
                      <a:rPr lang="ru-RU" baseline="0"/>
                      <a:t> </a:t>
                    </a:r>
                    <a:r>
                      <a:rPr lang="ru-RU" sz="1400" b="1" baseline="0">
                        <a:solidFill>
                          <a:srgbClr val="FF0000"/>
                        </a:solidFill>
                      </a:rPr>
                      <a:t>2,83</a:t>
                    </a:r>
                    <a:endParaRPr lang="ru-RU" b="1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8.049693788276463E-2"/>
                  <c:y val="0.17001129825659236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900" b="1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900" b="1"/>
                      <a:t>акс</a:t>
                    </a:r>
                    <a:r>
                      <a:rPr lang="ru-RU" b="1"/>
                      <a:t>.</a:t>
                    </a:r>
                    <a:br>
                      <a:rPr lang="ru-RU" b="1"/>
                    </a:br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балл</a:t>
                    </a:r>
                    <a:r>
                      <a:rPr lang="ru-RU" b="1"/>
                      <a:t> </a:t>
                    </a:r>
                    <a:r>
                      <a:rPr lang="ru-RU" sz="1400" b="1">
                        <a:solidFill>
                          <a:sysClr val="windowText" lastClr="000000"/>
                        </a:solidFill>
                      </a:rPr>
                      <a:t>5</a:t>
                    </a:r>
                    <a:endParaRPr lang="ru-RU" b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текущий результат</c:v>
                </c:pt>
                <c:pt idx="1">
                  <c:v>максимальный результат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2.8299999999999987</c:v>
                </c:pt>
                <c:pt idx="1">
                  <c:v>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 sz="1200">
                <a:latin typeface="Georgia" pitchFamily="18" charset="0"/>
              </a:defRPr>
            </a:pPr>
            <a:r>
              <a:rPr lang="ru-RU" sz="1200" b="1">
                <a:solidFill>
                  <a:srgbClr val="FF0000"/>
                </a:solidFill>
                <a:latin typeface="Georgia" pitchFamily="18" charset="0"/>
              </a:rPr>
              <a:t>Дети 6-7 лет</a:t>
            </a:r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речевого развития детей 2-3 лет на начало учебного года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текущий результат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b="1" baseline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3,0</a:t>
                    </a:r>
                    <a:endParaRPr lang="ru-RU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4.0576347709622707E-2"/>
                  <c:y val="0.15169969525621391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макс.</a:t>
                    </a:r>
                    <a:b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</a:br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балл </a:t>
                    </a:r>
                    <a:r>
                      <a:rPr lang="ru-RU" sz="1400" b="1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текущий результат</c:v>
                </c:pt>
                <c:pt idx="1">
                  <c:v>максимальный результат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AD05AF-D26E-417F-ACCA-71B428CD46B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3" y="-3655"/>
            <a:ext cx="9148873" cy="68616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1788929"/>
            <a:ext cx="6697662" cy="20721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000" i="1" dirty="0">
                <a:solidFill>
                  <a:srgbClr val="FF0000"/>
                </a:solidFill>
              </a:rPr>
              <a:t>Развитие речи детей </a:t>
            </a:r>
            <a:r>
              <a:rPr lang="en-US" dirty="0">
                <a:solidFill>
                  <a:srgbClr val="FF0000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rgbClr val="FF0000"/>
                </a:solidFill>
                <a:latin typeface="+mj-ea"/>
                <a:cs typeface="+mj-ea"/>
              </a:rPr>
            </a:br>
            <a:r>
              <a:rPr lang="ru-RU" sz="4000" i="1" dirty="0">
                <a:solidFill>
                  <a:srgbClr val="FF0000"/>
                </a:solidFill>
              </a:rPr>
              <a:t>дошкольного возраста</a:t>
            </a:r>
            <a:endParaRPr lang="ru-RU" sz="4000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00174"/>
            <a:ext cx="6456210" cy="2857520"/>
          </a:xfrm>
        </p:spPr>
        <p:txBody>
          <a:bodyPr vert="horz" anchor="t"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МДОУ «Детский сад № 52»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г. Ярославль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214818"/>
            <a:ext cx="4670830" cy="18528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r">
              <a:spcBef>
                <a:spcPct val="20000"/>
              </a:spcBef>
            </a:pPr>
            <a:endParaRPr lang="ru-RU" sz="12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algn="r">
              <a:spcBef>
                <a:spcPct val="20000"/>
              </a:spcBef>
            </a:pPr>
            <a:endParaRPr lang="ru-RU" sz="12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Белова А.Е., старший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7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Практическая</a:t>
            </a:r>
            <a:br>
              <a:rPr lang="ru-RU" sz="8000" i="1" dirty="0" smtClean="0">
                <a:solidFill>
                  <a:srgbClr val="FF0000"/>
                </a:solidFill>
              </a:rPr>
            </a:br>
            <a:r>
              <a:rPr lang="ru-RU" sz="8000" i="1" dirty="0" smtClean="0">
                <a:solidFill>
                  <a:srgbClr val="FF0000"/>
                </a:solidFill>
              </a:rPr>
              <a:t/>
            </a:r>
            <a:br>
              <a:rPr lang="ru-RU" sz="8000" i="1" dirty="0" smtClean="0">
                <a:solidFill>
                  <a:srgbClr val="FF0000"/>
                </a:solidFill>
              </a:rPr>
            </a:br>
            <a:r>
              <a:rPr lang="ru-RU" sz="8000" i="1" dirty="0" smtClean="0">
                <a:solidFill>
                  <a:srgbClr val="FF0000"/>
                </a:solidFill>
              </a:rPr>
              <a:t> часть</a:t>
            </a:r>
            <a:endParaRPr lang="ru-RU" sz="8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80728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Развитие речи и мышления детей посредством мнемотехники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i="1" dirty="0"/>
              <a:t>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</a:t>
            </a:r>
            <a:r>
              <a:rPr lang="ru-RU" sz="2000" dirty="0"/>
              <a:t>          </a:t>
            </a:r>
            <a:r>
              <a:rPr lang="ru-RU" sz="2000" dirty="0">
                <a:solidFill>
                  <a:srgbClr val="FFFF00"/>
                </a:solidFill>
              </a:rPr>
              <a:t>К. Д. Ушинский </a:t>
            </a:r>
          </a:p>
        </p:txBody>
      </p:sp>
      <p:pic>
        <p:nvPicPr>
          <p:cNvPr id="4" name="Рисунок 3" descr="http://detsad-kitty.ru/uploads/posts/2010-07/1280242751_screenhunter_07-jul.-27-18.57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840760" cy="48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958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Д/и «Чудесный мешочек»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/>
          <a:lstStyle/>
          <a:p>
            <a:r>
              <a:rPr lang="ru-RU" b="1" u="sng" dirty="0" smtClean="0"/>
              <a:t>Цель игры: </a:t>
            </a:r>
            <a:r>
              <a:rPr lang="ru-RU" dirty="0" smtClean="0"/>
              <a:t>определить уровень развития моторной сферы и уровень мыслительной деятельности ребёнка</a:t>
            </a:r>
          </a:p>
          <a:p>
            <a:r>
              <a:rPr lang="ru-RU" b="1" u="sng" dirty="0" smtClean="0"/>
              <a:t>Задачи:</a:t>
            </a:r>
          </a:p>
          <a:p>
            <a:r>
              <a:rPr lang="ru-RU" dirty="0" smtClean="0"/>
              <a:t>Закрепить умение узнавать на ощупь различные предметы, называть их;</a:t>
            </a:r>
          </a:p>
          <a:p>
            <a:r>
              <a:rPr lang="ru-RU" dirty="0" smtClean="0"/>
              <a:t>Развивать мелкую моторику рук;</a:t>
            </a:r>
          </a:p>
          <a:p>
            <a:r>
              <a:rPr lang="ru-RU" dirty="0" smtClean="0"/>
              <a:t>Совершенствовать тактильные </a:t>
            </a:r>
            <a:br>
              <a:rPr lang="ru-RU" dirty="0" smtClean="0"/>
            </a:br>
            <a:r>
              <a:rPr lang="ru-RU" dirty="0" smtClean="0"/>
              <a:t>ощущения и восприятие ребенка </a:t>
            </a:r>
          </a:p>
        </p:txBody>
      </p:sp>
      <p:pic>
        <p:nvPicPr>
          <p:cNvPr id="4" name="Рисунок 3" descr="р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7048" y="3861048"/>
            <a:ext cx="2996952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35901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Е.С. Железнова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«Музыка с мамой »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и проведение музыкально-игровых занятий с детьми от 6 мес. до 6 лет)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- игровая форма подачи  материала, комплексный характер, доступность и практичность использования, что превращает занятия в весёлую обучающую игру.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у дошкольников музыкальный слух, ритм и память, активную речь, эмоциональность, внимательность, творчество,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 двигательные  функции (навыки общей и мелкой моторики,  координирование движений с речью, а также слуховые, зрительные, тактильные способности к восприятию информации и концентрации внимания. </a:t>
            </a:r>
            <a:r>
              <a:rPr lang="ru-RU" sz="2400" dirty="0" smtClean="0"/>
              <a:t>                 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783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0648"/>
            <a:ext cx="7920881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95536" y="1556793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FF00"/>
                </a:solidFill>
              </a:rPr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FF00"/>
                </a:solidFill>
              </a:rPr>
              <a:t>Никогда не отвечайте сами на свой же вопрос. Терпите, и вы дождетесь того, что на него станут отвечать ваши дети. Помогать можно только ещё одним вопросом, или двумя, или десятью… Но знайте: количество вопросов обратно пропорционально уровню мастерства.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задавайте вопрос, на который можно ответить «да», или «нет». Это не имеет смысла.</a:t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занятия просмотрите конспект еще раз, вспомните все вопросы, которые вы задавали детям, и замените их одним - более точным.</a:t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рассказ не получился или получился с трудом – улыбнитесь, ведь это здорово, потому что успех впереди.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3" y="1600200"/>
            <a:ext cx="6611153" cy="4708525"/>
          </a:xfrm>
        </p:spPr>
      </p:pic>
    </p:spTree>
    <p:extLst>
      <p:ext uri="{BB962C8B-B14F-4D97-AF65-F5344CB8AC3E}">
        <p14:creationId xmlns="" xmlns:p14="http://schemas.microsoft.com/office/powerpoint/2010/main" val="22034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/>
              </a:rPr>
              <a:t>Образовательная область </a:t>
            </a:r>
            <a:br>
              <a:rPr lang="ru-RU" sz="3200" i="1" dirty="0" smtClean="0">
                <a:solidFill>
                  <a:srgbClr val="FF0000"/>
                </a:solidFill>
                <a:effectLst/>
              </a:rPr>
            </a:br>
            <a:r>
              <a:rPr lang="ru-RU" sz="3200" i="1" dirty="0" smtClean="0">
                <a:solidFill>
                  <a:srgbClr val="FF0000"/>
                </a:solidFill>
                <a:effectLst/>
              </a:rPr>
              <a:t>«Речевое развитие» предполагает:</a:t>
            </a:r>
            <a:endParaRPr lang="ru-RU" sz="32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владение речью как средством общения и культуры;  обогащение активного словаря; 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связной, грамматически правильной диалогической и монологической речи;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речевого творчества; 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звуковой и интонационной культуры речи, фонематического слуха; 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 marL="45720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звуковой аналитико-синтетической активности как предпосылки обучения грамоте. 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marL="137160" indent="0" algn="r">
              <a:buNone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(ФГОС ДО)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педагогической диагностики по ОО «Речевое развитие» </a:t>
            </a:r>
            <a:b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начало учебного года (2017-2018)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831632" y="1412776"/>
          <a:ext cx="33123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4985792"/>
          <a:ext cx="33123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1484784"/>
          <a:ext cx="33123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831632" y="5057800"/>
          <a:ext cx="331236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786050" y="3071810"/>
          <a:ext cx="3312368" cy="19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tec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97" y="476672"/>
            <a:ext cx="888680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Основа речевой развивающей среды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142976" y="1500174"/>
            <a:ext cx="4286280" cy="5143536"/>
          </a:xfrm>
          <a:prstGeom prst="triangle">
            <a:avLst>
              <a:gd name="adj" fmla="val 52297"/>
            </a:avLst>
          </a:prstGeom>
          <a:solidFill>
            <a:srgbClr val="B11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43306" y="2143116"/>
            <a:ext cx="3786214" cy="121444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Речь педагога</a:t>
            </a:r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3643314"/>
            <a:ext cx="4214842" cy="12858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Насыщенность среды</a:t>
            </a:r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5214950"/>
            <a:ext cx="4929222" cy="121444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Методы и приемы  речевого развития</a:t>
            </a:r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23528" y="261938"/>
            <a:ext cx="8496944" cy="5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49" tIns="37874" rIns="75749" bIns="378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МЕТОДЫ РЕЧЕВОГО РАЗВИТИЯ</a:t>
            </a:r>
          </a:p>
        </p:txBody>
      </p:sp>
      <p:sp>
        <p:nvSpPr>
          <p:cNvPr id="5123" name="AutoShape 4" descr="Фиолетовый узор"/>
          <p:cNvSpPr>
            <a:spLocks noChangeArrowheads="1"/>
          </p:cNvSpPr>
          <p:nvPr/>
        </p:nvSpPr>
        <p:spPr bwMode="auto">
          <a:xfrm>
            <a:off x="473238" y="1897210"/>
            <a:ext cx="2032000" cy="652462"/>
          </a:xfrm>
          <a:prstGeom prst="wedgeRoundRectCallout">
            <a:avLst>
              <a:gd name="adj1" fmla="val 88005"/>
              <a:gd name="adj2" fmla="val -16270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Наглядные</a:t>
            </a:r>
          </a:p>
        </p:txBody>
      </p:sp>
      <p:sp>
        <p:nvSpPr>
          <p:cNvPr id="5124" name="AutoShape 5" descr="Фиолетовый узор"/>
          <p:cNvSpPr>
            <a:spLocks noChangeArrowheads="1"/>
          </p:cNvSpPr>
          <p:nvPr/>
        </p:nvSpPr>
        <p:spPr bwMode="auto">
          <a:xfrm>
            <a:off x="3509169" y="1955508"/>
            <a:ext cx="2032000" cy="654050"/>
          </a:xfrm>
          <a:prstGeom prst="wedgeRoundRectCallout">
            <a:avLst>
              <a:gd name="adj1" fmla="val -949"/>
              <a:gd name="adj2" fmla="val -17416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Словесные</a:t>
            </a:r>
          </a:p>
        </p:txBody>
      </p:sp>
      <p:sp>
        <p:nvSpPr>
          <p:cNvPr id="5125" name="AutoShape 6" descr="Фиолетовый узор"/>
          <p:cNvSpPr>
            <a:spLocks noChangeArrowheads="1"/>
          </p:cNvSpPr>
          <p:nvPr/>
        </p:nvSpPr>
        <p:spPr bwMode="auto">
          <a:xfrm>
            <a:off x="6325150" y="1957095"/>
            <a:ext cx="2032000" cy="652463"/>
          </a:xfrm>
          <a:prstGeom prst="wedgeRoundRectCallout">
            <a:avLst>
              <a:gd name="adj1" fmla="val -97662"/>
              <a:gd name="adj2" fmla="val -17166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Практические</a:t>
            </a:r>
          </a:p>
        </p:txBody>
      </p:sp>
      <p:sp>
        <p:nvSpPr>
          <p:cNvPr id="5126" name="AutoShape 8" descr="Букет"/>
          <p:cNvSpPr>
            <a:spLocks noChangeArrowheads="1"/>
          </p:cNvSpPr>
          <p:nvPr/>
        </p:nvSpPr>
        <p:spPr bwMode="auto">
          <a:xfrm>
            <a:off x="470638" y="3069430"/>
            <a:ext cx="2525713" cy="1241425"/>
          </a:xfrm>
          <a:prstGeom prst="wedgeRectCallout">
            <a:avLst>
              <a:gd name="adj1" fmla="val -49213"/>
              <a:gd name="adj2" fmla="val 2527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Метод непосредственного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наблюдения и его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разновидности: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наблюдение в природе,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экскурсии</a:t>
            </a:r>
          </a:p>
        </p:txBody>
      </p:sp>
      <p:sp>
        <p:nvSpPr>
          <p:cNvPr id="5127" name="AutoShape 9" descr="Букет"/>
          <p:cNvSpPr>
            <a:spLocks noChangeArrowheads="1"/>
          </p:cNvSpPr>
          <p:nvPr/>
        </p:nvSpPr>
        <p:spPr bwMode="auto">
          <a:xfrm>
            <a:off x="470639" y="4862711"/>
            <a:ext cx="2525713" cy="1503362"/>
          </a:xfrm>
          <a:prstGeom prst="wedgeRectCallout">
            <a:avLst>
              <a:gd name="adj1" fmla="val -29940"/>
              <a:gd name="adj2" fmla="val -49694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Опосредованное наблюдение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(изобразительная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наглядность):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рассматривание игрушек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картин, рассказывание по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игрушкам и картинам </a:t>
            </a:r>
          </a:p>
        </p:txBody>
      </p:sp>
      <p:sp>
        <p:nvSpPr>
          <p:cNvPr id="5128" name="AutoShape 10" descr="Розовая тисненая бумага"/>
          <p:cNvSpPr>
            <a:spLocks noChangeArrowheads="1"/>
          </p:cNvSpPr>
          <p:nvPr/>
        </p:nvSpPr>
        <p:spPr bwMode="auto">
          <a:xfrm>
            <a:off x="3398887" y="2845287"/>
            <a:ext cx="2278062" cy="784225"/>
          </a:xfrm>
          <a:prstGeom prst="wedgeRectCallout">
            <a:avLst>
              <a:gd name="adj1" fmla="val -34741"/>
              <a:gd name="adj2" fmla="val 44736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Чтение и рассказывание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художественных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произведений</a:t>
            </a:r>
          </a:p>
        </p:txBody>
      </p:sp>
      <p:sp>
        <p:nvSpPr>
          <p:cNvPr id="5129" name="AutoShape 12" descr="Розовая тисненая бумага"/>
          <p:cNvSpPr>
            <a:spLocks noChangeArrowheads="1"/>
          </p:cNvSpPr>
          <p:nvPr/>
        </p:nvSpPr>
        <p:spPr bwMode="auto">
          <a:xfrm>
            <a:off x="3398887" y="3746513"/>
            <a:ext cx="2278062" cy="392112"/>
          </a:xfrm>
          <a:prstGeom prst="wedgeRectCallout">
            <a:avLst>
              <a:gd name="adj1" fmla="val -48523"/>
              <a:gd name="adj2" fmla="val 16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Заучивание наизусть</a:t>
            </a:r>
          </a:p>
        </p:txBody>
      </p:sp>
      <p:sp>
        <p:nvSpPr>
          <p:cNvPr id="5130" name="AutoShape 13" descr="Розовая тисненая бумага"/>
          <p:cNvSpPr>
            <a:spLocks noChangeArrowheads="1"/>
          </p:cNvSpPr>
          <p:nvPr/>
        </p:nvSpPr>
        <p:spPr bwMode="auto">
          <a:xfrm>
            <a:off x="3386138" y="4277519"/>
            <a:ext cx="2278062" cy="327025"/>
          </a:xfrm>
          <a:prstGeom prst="wedgeRectCallout">
            <a:avLst>
              <a:gd name="adj1" fmla="val -48398"/>
              <a:gd name="adj2" fmla="val 3738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Пересказ</a:t>
            </a:r>
          </a:p>
        </p:txBody>
      </p:sp>
      <p:sp>
        <p:nvSpPr>
          <p:cNvPr id="5131" name="AutoShape 14" descr="Розовая тисненая бумага"/>
          <p:cNvSpPr>
            <a:spLocks noChangeArrowheads="1"/>
          </p:cNvSpPr>
          <p:nvPr/>
        </p:nvSpPr>
        <p:spPr bwMode="auto">
          <a:xfrm>
            <a:off x="3386138" y="5392777"/>
            <a:ext cx="2278062" cy="979487"/>
          </a:xfrm>
          <a:prstGeom prst="wedgeRectCallout">
            <a:avLst>
              <a:gd name="adj1" fmla="val 47421"/>
              <a:gd name="adj2" fmla="val 731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Рассказывание без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опоры 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наглядный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материал</a:t>
            </a:r>
          </a:p>
        </p:txBody>
      </p:sp>
      <p:sp>
        <p:nvSpPr>
          <p:cNvPr id="5132" name="AutoShape 15" descr="Розовая тисненая бумага"/>
          <p:cNvSpPr>
            <a:spLocks noChangeArrowheads="1"/>
          </p:cNvSpPr>
          <p:nvPr/>
        </p:nvSpPr>
        <p:spPr bwMode="auto">
          <a:xfrm>
            <a:off x="3398887" y="4765080"/>
            <a:ext cx="2278062" cy="392112"/>
          </a:xfrm>
          <a:prstGeom prst="wedgeRectCallout">
            <a:avLst>
              <a:gd name="adj1" fmla="val 46866"/>
              <a:gd name="adj2" fmla="val 222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Обобщающая беседа</a:t>
            </a:r>
          </a:p>
        </p:txBody>
      </p:sp>
      <p:sp>
        <p:nvSpPr>
          <p:cNvPr id="5133" name="AutoShape 17"/>
          <p:cNvSpPr>
            <a:spLocks noChangeArrowheads="1"/>
          </p:cNvSpPr>
          <p:nvPr/>
        </p:nvSpPr>
        <p:spPr bwMode="auto">
          <a:xfrm>
            <a:off x="6219825" y="3079138"/>
            <a:ext cx="2278063" cy="392113"/>
          </a:xfrm>
          <a:prstGeom prst="wedgeRectCallout">
            <a:avLst>
              <a:gd name="adj1" fmla="val -47810"/>
              <a:gd name="adj2" fmla="val 46139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Дидактические игры</a:t>
            </a:r>
          </a:p>
        </p:txBody>
      </p:sp>
      <p:sp>
        <p:nvSpPr>
          <p:cNvPr id="5134" name="AutoShape 19"/>
          <p:cNvSpPr>
            <a:spLocks noChangeArrowheads="1"/>
          </p:cNvSpPr>
          <p:nvPr/>
        </p:nvSpPr>
        <p:spPr bwMode="auto">
          <a:xfrm>
            <a:off x="6219825" y="3650614"/>
            <a:ext cx="2278063" cy="392113"/>
          </a:xfrm>
          <a:prstGeom prst="wedgeRectCallout">
            <a:avLst>
              <a:gd name="adj1" fmla="val -47810"/>
              <a:gd name="adj2" fmla="val 51565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Игры-драматизации</a:t>
            </a:r>
          </a:p>
        </p:txBody>
      </p:sp>
      <p:sp>
        <p:nvSpPr>
          <p:cNvPr id="5135" name="AutoShape 20"/>
          <p:cNvSpPr>
            <a:spLocks noChangeArrowheads="1"/>
          </p:cNvSpPr>
          <p:nvPr/>
        </p:nvSpPr>
        <p:spPr bwMode="auto">
          <a:xfrm>
            <a:off x="6219825" y="4216889"/>
            <a:ext cx="2278063" cy="392112"/>
          </a:xfrm>
          <a:prstGeom prst="wedgeRectCallout">
            <a:avLst>
              <a:gd name="adj1" fmla="val -46875"/>
              <a:gd name="adj2" fmla="val 34898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Инсценировки</a:t>
            </a:r>
          </a:p>
        </p:txBody>
      </p:sp>
      <p:sp>
        <p:nvSpPr>
          <p:cNvPr id="5136" name="AutoShape 21"/>
          <p:cNvSpPr>
            <a:spLocks noChangeArrowheads="1"/>
          </p:cNvSpPr>
          <p:nvPr/>
        </p:nvSpPr>
        <p:spPr bwMode="auto">
          <a:xfrm>
            <a:off x="6219825" y="4862711"/>
            <a:ext cx="2278063" cy="588962"/>
          </a:xfrm>
          <a:prstGeom prst="wedgeRectCallout">
            <a:avLst>
              <a:gd name="adj1" fmla="val -47810"/>
              <a:gd name="adj2" fmla="val 17713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Дидактические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упражнения</a:t>
            </a:r>
          </a:p>
        </p:txBody>
      </p:sp>
      <p:sp>
        <p:nvSpPr>
          <p:cNvPr id="5138" name="AutoShape 23"/>
          <p:cNvSpPr>
            <a:spLocks noChangeArrowheads="1"/>
          </p:cNvSpPr>
          <p:nvPr/>
        </p:nvSpPr>
        <p:spPr bwMode="auto">
          <a:xfrm>
            <a:off x="6219825" y="5740109"/>
            <a:ext cx="2278063" cy="599260"/>
          </a:xfrm>
          <a:prstGeom prst="wedgeRectCallout">
            <a:avLst>
              <a:gd name="adj1" fmla="val -15542"/>
              <a:gd name="adj2" fmla="val -51042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" charset="0"/>
              </a:rPr>
              <a:t>Хороводные игры</a:t>
            </a:r>
          </a:p>
        </p:txBody>
      </p:sp>
    </p:spTree>
    <p:extLst>
      <p:ext uri="{BB962C8B-B14F-4D97-AF65-F5344CB8AC3E}">
        <p14:creationId xmlns="" xmlns:p14="http://schemas.microsoft.com/office/powerpoint/2010/main" val="16991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Развивающая речевая среда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семинар по РР, 23.11.17\р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147719" cy="460851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6050239" cy="45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64293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276872"/>
            <a:ext cx="6213351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470185"/>
            <a:ext cx="5853311" cy="438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9072" y="2828794"/>
            <a:ext cx="5374928" cy="40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280920" cy="936105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Программно – методическое обеспечение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существуют разные технологии, методики, дидактические игры и пособия, которые способствуют речевому развитию дошкольников.</a:t>
            </a:r>
            <a:b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 своей практической деятельности использовать следующие игровые технологии и методики по развитию речи: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О.С. Ушакова, Е.М. Струнина. Развитие речи детей от 3 до 7 лет. (конспекты занятий, игры и упражнения);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Т.Р. Кислова.  По дороге к азбуке. 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(примерное планирование, подробное описание занятий по курсу </a:t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 с детьми от 4 до 7 лет) ;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Л.Н. Смирнова , Логопедия в детском саду. (</a:t>
            </a:r>
            <a:r>
              <a:rPr lang="ru-RU" sz="1600" b="1" dirty="0" smtClean="0"/>
              <a:t> </a:t>
            </a:r>
            <a:r>
              <a:rPr lang="ru-RU" sz="1600" dirty="0" smtClean="0">
                <a:solidFill>
                  <a:srgbClr val="FF0000"/>
                </a:solidFill>
              </a:rPr>
              <a:t>Занятия с детьми с общим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недоразвитием речи. Пособие для логопедов,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дефектологов и воспитателей) </a:t>
            </a: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000" dirty="0"/>
          </a:p>
        </p:txBody>
      </p:sp>
      <p:pic>
        <p:nvPicPr>
          <p:cNvPr id="9" name="Picture 4" descr="http://img1.labirint.ru/books17/165555/cove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985" y="2500306"/>
            <a:ext cx="20140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yunail.ru/yunail/images/1e523a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65712"/>
            <a:ext cx="18858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л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0570"/>
            <a:ext cx="1584919" cy="2357430"/>
          </a:xfrm>
          <a:prstGeom prst="rect">
            <a:avLst/>
          </a:prstGeom>
        </p:spPr>
      </p:pic>
      <p:pic>
        <p:nvPicPr>
          <p:cNvPr id="7" name="Рисунок 6" descr="ло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4500570"/>
            <a:ext cx="1584377" cy="2357430"/>
          </a:xfrm>
          <a:prstGeom prst="rect">
            <a:avLst/>
          </a:prstGeom>
        </p:spPr>
      </p:pic>
      <p:pic>
        <p:nvPicPr>
          <p:cNvPr id="11" name="Рисунок 10" descr="ло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500570"/>
            <a:ext cx="1679759" cy="2357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43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Библиотечный фонд ДОУ по ОО «Речевое развитие»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71122_120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476781" cy="3357586"/>
          </a:xfrm>
        </p:spPr>
      </p:pic>
      <p:pic>
        <p:nvPicPr>
          <p:cNvPr id="5" name="Рисунок 4" descr="IMG_20171122_11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071678"/>
            <a:ext cx="4643438" cy="3482579"/>
          </a:xfrm>
          <a:prstGeom prst="rect">
            <a:avLst/>
          </a:prstGeom>
        </p:spPr>
      </p:pic>
      <p:pic>
        <p:nvPicPr>
          <p:cNvPr id="6" name="Рисунок 5" descr="IMG_20171122_120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714620"/>
            <a:ext cx="5072066" cy="3804050"/>
          </a:xfrm>
          <a:prstGeom prst="rect">
            <a:avLst/>
          </a:prstGeom>
        </p:spPr>
      </p:pic>
      <p:pic>
        <p:nvPicPr>
          <p:cNvPr id="7" name="Рисунок 6" descr="IMG_20171122_120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268264"/>
            <a:ext cx="4786313" cy="358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</TotalTime>
  <Words>469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      Развитие речи детей  дошкольного возраста</vt:lpstr>
      <vt:lpstr>Образовательная область  «Речевое развитие» предполагает:</vt:lpstr>
      <vt:lpstr>Результаты педагогической диагностики по ОО «Речевое развитие»  на начало учебного года (2017-2018)</vt:lpstr>
      <vt:lpstr>Слайд 4</vt:lpstr>
      <vt:lpstr>Основа речевой развивающей среды</vt:lpstr>
      <vt:lpstr>Слайд 6</vt:lpstr>
      <vt:lpstr>Развивающая речевая среда</vt:lpstr>
      <vt:lpstr>Программно – методическое обеспечение</vt:lpstr>
      <vt:lpstr>Библиотечный фонд ДОУ по ОО «Речевое развитие»</vt:lpstr>
      <vt:lpstr>Практическая   часть</vt:lpstr>
      <vt:lpstr>Развитие речи и мышления детей посредством мнемотехники</vt:lpstr>
      <vt:lpstr>Д/и «Чудесный мешочек»</vt:lpstr>
      <vt:lpstr>Слайд 13</vt:lpstr>
      <vt:lpstr>Слайд 14</vt:lpstr>
      <vt:lpstr>Слайд 15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</dc:title>
  <dc:creator>Admin</dc:creator>
  <cp:lastModifiedBy>Пользователь</cp:lastModifiedBy>
  <cp:revision>151</cp:revision>
  <dcterms:created xsi:type="dcterms:W3CDTF">2014-03-09T16:45:57Z</dcterms:created>
  <dcterms:modified xsi:type="dcterms:W3CDTF">2017-11-23T12:16:06Z</dcterms:modified>
</cp:coreProperties>
</file>