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5" r:id="rId5"/>
    <p:sldId id="269" r:id="rId6"/>
    <p:sldId id="270" r:id="rId7"/>
    <p:sldId id="271" r:id="rId8"/>
    <p:sldId id="273" r:id="rId9"/>
    <p:sldId id="259" r:id="rId10"/>
    <p:sldId id="262" r:id="rId11"/>
    <p:sldId id="266" r:id="rId12"/>
    <p:sldId id="267" r:id="rId13"/>
    <p:sldId id="268" r:id="rId14"/>
    <p:sldId id="272" r:id="rId15"/>
    <p:sldId id="274" r:id="rId16"/>
    <p:sldId id="264" r:id="rId17"/>
    <p:sldId id="27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03765-5693-43B9-BEB9-19C2F723397C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37AB0-D131-467E-A980-BB2D7B45C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888B-DB66-41D9-95EA-4E80E7C16F9F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A4F57-8703-4259-BCAC-8E66EDCA9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61189-47D0-4294-ADA2-9B4EE4EF1CA9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ABEC0-E372-456B-AF68-C12EAC347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1217CB-41F8-4064-AF00-4759B0401FF9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7CF804B-B011-4C6E-82D8-E5F49D41B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3979A-F0C6-4664-952B-88BEEEC12EF4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E7C47-EB09-459F-98CA-00E03CD72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66448-8787-4861-B960-D0077F526B22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109FA-B85F-4BA0-BEA8-EBFD5A2EE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91767-0198-47CE-BB41-0C6E2F61F040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B7AEB-ACA3-4C7E-9F66-615CCDD22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344B416-671A-4F65-891D-4AF619F5F621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74B287F-2F09-4D1D-8428-4D474D6214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C9724-E1E3-44D3-BD16-08115CC6C7F8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B9F0A-DEDB-4305-AB6E-9182385CB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B21A82-D90B-499B-B357-9A86055939A7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6A64FD2-4AC4-48DF-B7D7-F34200CE7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FABC16D-438F-484A-8A6E-B565A10064C3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ED73DED-3D58-475E-8A5A-592E85FD8D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B9F9E4B-944A-4C2D-805E-61F3778B8AB7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3741A23-011F-45DD-8C6B-EA6FCBDAA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071810"/>
            <a:ext cx="6215090" cy="194675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cap="none" dirty="0" smtClean="0">
                <a:ln>
                  <a:solidFill>
                    <a:srgbClr val="C00000"/>
                  </a:solidFill>
                </a:ln>
                <a:solidFill>
                  <a:schemeClr val="accent3"/>
                </a:solidFill>
              </a:rPr>
              <a:t>Особенности работы воспитателя в группе комбинированной направленности для детей с тяжелыми нарушениями речи</a:t>
            </a:r>
            <a:endParaRPr lang="ru-RU" sz="4000" cap="none" dirty="0">
              <a:ln>
                <a:solidFill>
                  <a:srgbClr val="C00000"/>
                </a:solidFill>
              </a:ln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39750" y="0"/>
            <a:ext cx="7613650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 b="1" dirty="0">
              <a:latin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A50021"/>
                </a:solidFill>
                <a:latin typeface="Times New Roman" pitchFamily="18" charset="0"/>
              </a:rPr>
              <a:t>Активизация словаря </a:t>
            </a:r>
          </a:p>
          <a:p>
            <a:pPr algn="ctr"/>
            <a:r>
              <a:rPr lang="ru-RU" b="1" dirty="0">
                <a:solidFill>
                  <a:srgbClr val="A50021"/>
                </a:solidFill>
                <a:latin typeface="Times New Roman" pitchFamily="18" charset="0"/>
              </a:rPr>
              <a:t>(Развитие лексического строя речи)</a:t>
            </a:r>
          </a:p>
          <a:p>
            <a:pPr>
              <a:buFontTx/>
              <a:buChar char="•"/>
            </a:pPr>
            <a:r>
              <a:rPr lang="ru-RU" i="1" dirty="0">
                <a:latin typeface="Times New Roman" pitchFamily="18" charset="0"/>
              </a:rPr>
              <a:t> активизация и обогащение словаря по теме;</a:t>
            </a:r>
          </a:p>
          <a:p>
            <a:pPr>
              <a:buFontTx/>
              <a:buChar char="•"/>
            </a:pPr>
            <a:r>
              <a:rPr lang="ru-RU" i="1" dirty="0">
                <a:latin typeface="Times New Roman" pitchFamily="18" charset="0"/>
              </a:rPr>
              <a:t> описание предметов, особенностей строения;</a:t>
            </a:r>
          </a:p>
          <a:p>
            <a:pPr>
              <a:buFontTx/>
              <a:buChar char="•"/>
            </a:pPr>
            <a:r>
              <a:rPr lang="ru-RU" i="1" dirty="0">
                <a:latin typeface="Times New Roman" pitchFamily="18" charset="0"/>
              </a:rPr>
              <a:t> называние действий с данными по теме предметами;</a:t>
            </a:r>
          </a:p>
          <a:p>
            <a:pPr>
              <a:buFontTx/>
              <a:buChar char="•"/>
            </a:pPr>
            <a:r>
              <a:rPr lang="ru-RU" i="1" dirty="0">
                <a:latin typeface="Times New Roman" pitchFamily="18" charset="0"/>
              </a:rPr>
              <a:t> называние признаков по нескольким параметрам: </a:t>
            </a:r>
          </a:p>
          <a:p>
            <a:r>
              <a:rPr lang="ru-RU" i="1" dirty="0">
                <a:latin typeface="Times New Roman" pitchFamily="18" charset="0"/>
              </a:rPr>
              <a:t>форма, цвет, размер или внешний вид, окрас, повадки</a:t>
            </a:r>
            <a:r>
              <a:rPr lang="ru-RU" dirty="0" smtClean="0">
                <a:latin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</a:rPr>
            </a:br>
            <a:endParaRPr lang="ru-RU" dirty="0">
              <a:latin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</a:rPr>
              <a:t>Четвертый лишний». </a:t>
            </a:r>
          </a:p>
          <a:p>
            <a:r>
              <a:rPr lang="ru-RU" b="1" dirty="0">
                <a:latin typeface="Times New Roman" pitchFamily="18" charset="0"/>
              </a:rPr>
              <a:t> «Скажи наоборот». </a:t>
            </a:r>
          </a:p>
          <a:p>
            <a:r>
              <a:rPr lang="ru-RU" b="1" dirty="0">
                <a:latin typeface="Times New Roman" pitchFamily="18" charset="0"/>
              </a:rPr>
              <a:t> «Посчитай», «Один – много»</a:t>
            </a:r>
          </a:p>
          <a:p>
            <a:r>
              <a:rPr lang="ru-RU" b="1" dirty="0">
                <a:latin typeface="Times New Roman" pitchFamily="18" charset="0"/>
              </a:rPr>
              <a:t> «Подскажи словечко»</a:t>
            </a:r>
          </a:p>
          <a:p>
            <a:r>
              <a:rPr lang="ru-RU" b="1" dirty="0">
                <a:latin typeface="Times New Roman" pitchFamily="18" charset="0"/>
              </a:rPr>
              <a:t>«Скажи одним словом»</a:t>
            </a:r>
          </a:p>
          <a:p>
            <a:r>
              <a:rPr lang="ru-RU" b="1" dirty="0">
                <a:latin typeface="Times New Roman" pitchFamily="18" charset="0"/>
              </a:rPr>
              <a:t> «</a:t>
            </a:r>
            <a:r>
              <a:rPr lang="ru-RU" b="1" dirty="0" err="1">
                <a:latin typeface="Times New Roman" pitchFamily="18" charset="0"/>
              </a:rPr>
              <a:t>Съедобное-несъедобное</a:t>
            </a:r>
            <a:r>
              <a:rPr lang="ru-RU" b="1" dirty="0">
                <a:latin typeface="Times New Roman" pitchFamily="18" charset="0"/>
              </a:rPr>
              <a:t>» </a:t>
            </a:r>
          </a:p>
          <a:p>
            <a:r>
              <a:rPr lang="ru-RU" b="1" dirty="0">
                <a:latin typeface="Times New Roman" pitchFamily="18" charset="0"/>
              </a:rPr>
              <a:t>«</a:t>
            </a:r>
            <a:r>
              <a:rPr lang="ru-RU" b="1" dirty="0" err="1">
                <a:latin typeface="Times New Roman" pitchFamily="18" charset="0"/>
              </a:rPr>
              <a:t>Живое-неживое</a:t>
            </a:r>
            <a:r>
              <a:rPr lang="ru-RU" b="1" dirty="0">
                <a:latin typeface="Times New Roman" pitchFamily="18" charset="0"/>
              </a:rPr>
              <a:t>»</a:t>
            </a:r>
          </a:p>
          <a:p>
            <a:r>
              <a:rPr lang="ru-RU" b="1" dirty="0">
                <a:latin typeface="Times New Roman" pitchFamily="18" charset="0"/>
              </a:rPr>
              <a:t> «</a:t>
            </a:r>
            <a:r>
              <a:rPr lang="ru-RU" b="1" dirty="0" err="1">
                <a:latin typeface="Times New Roman" pitchFamily="18" charset="0"/>
              </a:rPr>
              <a:t>Твердое-мягкое</a:t>
            </a:r>
            <a:r>
              <a:rPr lang="ru-RU" b="1" dirty="0">
                <a:latin typeface="Times New Roman" pitchFamily="18" charset="0"/>
              </a:rPr>
              <a:t>»</a:t>
            </a:r>
          </a:p>
          <a:p>
            <a:r>
              <a:rPr lang="ru-RU" b="1" dirty="0">
                <a:latin typeface="Times New Roman" pitchFamily="18" charset="0"/>
              </a:rPr>
              <a:t> «Зверь-птица» </a:t>
            </a:r>
          </a:p>
          <a:p>
            <a:r>
              <a:rPr lang="ru-RU" b="1" dirty="0">
                <a:latin typeface="Times New Roman" pitchFamily="18" charset="0"/>
              </a:rPr>
              <a:t>«Отгадай по описанию». </a:t>
            </a:r>
          </a:p>
          <a:p>
            <a:r>
              <a:rPr lang="ru-RU" b="1" dirty="0">
                <a:latin typeface="Times New Roman" pitchFamily="18" charset="0"/>
              </a:rPr>
              <a:t> «Подскажи словечко».</a:t>
            </a:r>
            <a:r>
              <a:rPr lang="ru-RU" dirty="0"/>
              <a:t> </a:t>
            </a:r>
          </a:p>
          <a:p>
            <a:pPr>
              <a:spcBef>
                <a:spcPct val="50000"/>
              </a:spcBef>
            </a:pP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23850" y="260350"/>
            <a:ext cx="7488238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A50021"/>
                </a:solidFill>
                <a:latin typeface="Times New Roman" pitchFamily="18" charset="0"/>
              </a:rPr>
              <a:t>Формирование грамматических представлений</a:t>
            </a:r>
          </a:p>
          <a:p>
            <a:pPr algn="ctr"/>
            <a:r>
              <a:rPr lang="ru-RU" b="1" dirty="0">
                <a:solidFill>
                  <a:srgbClr val="A50021"/>
                </a:solidFill>
                <a:latin typeface="Times New Roman" pitchFamily="18" charset="0"/>
              </a:rPr>
              <a:t>(Развитие грамматического строя речи)</a:t>
            </a:r>
            <a:endParaRPr lang="ru-RU" dirty="0">
              <a:solidFill>
                <a:srgbClr val="A50021"/>
              </a:solidFill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ru-RU" sz="1400" dirty="0">
                <a:latin typeface="Times New Roman" pitchFamily="18" charset="0"/>
              </a:rPr>
              <a:t> </a:t>
            </a:r>
            <a:r>
              <a:rPr lang="ru-RU" sz="1400" i="1" dirty="0">
                <a:latin typeface="Times New Roman" pitchFamily="18" charset="0"/>
              </a:rPr>
              <a:t>упражнения на словоизменение (число, род, падеж) ;</a:t>
            </a:r>
          </a:p>
          <a:p>
            <a:r>
              <a:rPr lang="ru-RU" sz="1400" i="1" dirty="0">
                <a:latin typeface="Times New Roman" pitchFamily="18" charset="0"/>
              </a:rPr>
              <a:t> упражнения на словообразование (уменьшительный суффикс, глагольные приставки, образование относительных и притяжательных прилагательных) ;</a:t>
            </a:r>
          </a:p>
          <a:p>
            <a:r>
              <a:rPr lang="ru-RU" sz="1400" i="1" dirty="0">
                <a:latin typeface="Times New Roman" pitchFamily="18" charset="0"/>
              </a:rPr>
              <a:t> употребление предлогов;</a:t>
            </a:r>
          </a:p>
          <a:p>
            <a:r>
              <a:rPr lang="ru-RU" sz="1400" b="1" dirty="0">
                <a:latin typeface="Times New Roman" pitchFamily="18" charset="0"/>
              </a:rPr>
              <a:t>Именительный падеж.</a:t>
            </a:r>
            <a:r>
              <a:rPr lang="ru-RU" sz="1400" dirty="0">
                <a:latin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</a:rPr>
            </a:br>
            <a:r>
              <a:rPr lang="ru-RU" sz="1400" b="1" i="1" dirty="0">
                <a:latin typeface="Times New Roman" pitchFamily="18" charset="0"/>
              </a:rPr>
              <a:t>«Больница для игрушек»</a:t>
            </a:r>
            <a:br>
              <a:rPr lang="ru-RU" sz="1400" b="1" i="1" dirty="0">
                <a:latin typeface="Times New Roman" pitchFamily="18" charset="0"/>
              </a:rPr>
            </a:br>
            <a:r>
              <a:rPr lang="ru-RU" sz="1400" b="1" i="1" dirty="0">
                <a:latin typeface="Times New Roman" pitchFamily="18" charset="0"/>
              </a:rPr>
              <a:t> «Для чего эта посуда?»</a:t>
            </a:r>
            <a:r>
              <a:rPr lang="ru-RU" sz="1400" b="1" dirty="0">
                <a:latin typeface="Times New Roman" pitchFamily="18" charset="0"/>
              </a:rPr>
              <a:t> </a:t>
            </a:r>
            <a:endParaRPr lang="ru-RU" sz="1400" b="1" i="1" dirty="0">
              <a:latin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</a:rPr>
              <a:t>Управление дательным падежом.</a:t>
            </a:r>
            <a:br>
              <a:rPr lang="ru-RU" sz="1400" b="1" dirty="0">
                <a:latin typeface="Times New Roman" pitchFamily="18" charset="0"/>
              </a:rPr>
            </a:br>
            <a:r>
              <a:rPr lang="ru-RU" sz="1400" b="1" i="1" dirty="0">
                <a:latin typeface="Times New Roman" pitchFamily="18" charset="0"/>
              </a:rPr>
              <a:t>«Закончи предложение»</a:t>
            </a:r>
            <a:br>
              <a:rPr lang="ru-RU" sz="1400" b="1" i="1" dirty="0">
                <a:latin typeface="Times New Roman" pitchFamily="18" charset="0"/>
              </a:rPr>
            </a:br>
            <a:r>
              <a:rPr lang="ru-RU" sz="1400" b="1" i="1" dirty="0">
                <a:latin typeface="Times New Roman" pitchFamily="18" charset="0"/>
              </a:rPr>
              <a:t> «Кому что нужно для работы»</a:t>
            </a:r>
            <a:br>
              <a:rPr lang="ru-RU" sz="1400" b="1" i="1" dirty="0">
                <a:latin typeface="Times New Roman" pitchFamily="18" charset="0"/>
              </a:rPr>
            </a:br>
            <a:r>
              <a:rPr lang="ru-RU" sz="1400" b="1" dirty="0">
                <a:latin typeface="Times New Roman" pitchFamily="18" charset="0"/>
              </a:rPr>
              <a:t>  Управление винительным падежом существительных.</a:t>
            </a:r>
            <a:br>
              <a:rPr lang="ru-RU" sz="1400" b="1" dirty="0">
                <a:latin typeface="Times New Roman" pitchFamily="18" charset="0"/>
              </a:rPr>
            </a:br>
            <a:r>
              <a:rPr lang="ru-RU" sz="1400" b="1" dirty="0">
                <a:latin typeface="Times New Roman" pitchFamily="18" charset="0"/>
              </a:rPr>
              <a:t> «</a:t>
            </a:r>
            <a:r>
              <a:rPr lang="ru-RU" sz="1400" b="1" i="1" dirty="0">
                <a:latin typeface="Times New Roman" pitchFamily="18" charset="0"/>
              </a:rPr>
              <a:t>Назови своё любимое занятие»</a:t>
            </a:r>
            <a:br>
              <a:rPr lang="ru-RU" sz="1400" b="1" i="1" dirty="0">
                <a:latin typeface="Times New Roman" pitchFamily="18" charset="0"/>
              </a:rPr>
            </a:br>
            <a:r>
              <a:rPr lang="ru-RU" sz="1400" b="1" i="1" dirty="0">
                <a:latin typeface="Times New Roman" pitchFamily="18" charset="0"/>
              </a:rPr>
              <a:t> «Что перепутал Буратино?»</a:t>
            </a:r>
            <a:br>
              <a:rPr lang="ru-RU" sz="1400" b="1" i="1" dirty="0">
                <a:latin typeface="Times New Roman" pitchFamily="18" charset="0"/>
              </a:rPr>
            </a:br>
            <a:r>
              <a:rPr lang="ru-RU" sz="1400" b="1" dirty="0">
                <a:latin typeface="Times New Roman" pitchFamily="18" charset="0"/>
              </a:rPr>
              <a:t>Управление творительным падежом существительных.</a:t>
            </a:r>
            <a:br>
              <a:rPr lang="ru-RU" sz="1400" b="1" dirty="0">
                <a:latin typeface="Times New Roman" pitchFamily="18" charset="0"/>
              </a:rPr>
            </a:br>
            <a:r>
              <a:rPr lang="ru-RU" sz="1400" b="1" i="1" dirty="0">
                <a:latin typeface="Times New Roman" pitchFamily="18" charset="0"/>
              </a:rPr>
              <a:t>«Кто за кем?»</a:t>
            </a:r>
            <a:br>
              <a:rPr lang="ru-RU" sz="1400" b="1" i="1" dirty="0">
                <a:latin typeface="Times New Roman" pitchFamily="18" charset="0"/>
              </a:rPr>
            </a:br>
            <a:r>
              <a:rPr lang="ru-RU" sz="1400" b="1" dirty="0">
                <a:latin typeface="Times New Roman" pitchFamily="18" charset="0"/>
              </a:rPr>
              <a:t>Предложно-падежные конструкции</a:t>
            </a:r>
            <a:r>
              <a:rPr lang="ru-RU" sz="1400" dirty="0">
                <a:latin typeface="Times New Roman" pitchFamily="18" charset="0"/>
              </a:rPr>
              <a:t> </a:t>
            </a:r>
          </a:p>
          <a:p>
            <a:r>
              <a:rPr lang="ru-RU" sz="1400" dirty="0">
                <a:latin typeface="Times New Roman" pitchFamily="18" charset="0"/>
              </a:rPr>
              <a:t>(</a:t>
            </a:r>
            <a:r>
              <a:rPr lang="ru-RU" sz="1400" i="1" dirty="0">
                <a:latin typeface="Times New Roman" pitchFamily="18" charset="0"/>
              </a:rPr>
              <a:t>Выполнение действий с предметами. Конкретно-пространственные значения предлогов,</a:t>
            </a:r>
            <a:r>
              <a:rPr lang="ru-RU" sz="1400" dirty="0">
                <a:latin typeface="Times New Roman" pitchFamily="18" charset="0"/>
              </a:rPr>
              <a:t> </a:t>
            </a:r>
            <a:r>
              <a:rPr lang="ru-RU" sz="1400" i="1" dirty="0">
                <a:latin typeface="Times New Roman" pitchFamily="18" charset="0"/>
              </a:rPr>
              <a:t>Определение местоположения предметов, игрушек в комнате (без вопроса), показать на предмет)</a:t>
            </a:r>
          </a:p>
          <a:p>
            <a:r>
              <a:rPr lang="ru-RU" sz="1400" b="1" dirty="0">
                <a:latin typeface="Times New Roman" pitchFamily="18" charset="0"/>
              </a:rPr>
              <a:t>Управление предложным падежом.</a:t>
            </a:r>
            <a:br>
              <a:rPr lang="ru-RU" sz="1400" b="1" dirty="0">
                <a:latin typeface="Times New Roman" pitchFamily="18" charset="0"/>
              </a:rPr>
            </a:br>
            <a:r>
              <a:rPr lang="ru-RU" sz="1400" b="1" dirty="0">
                <a:latin typeface="Times New Roman" pitchFamily="18" charset="0"/>
              </a:rPr>
              <a:t> </a:t>
            </a:r>
            <a:r>
              <a:rPr lang="ru-RU" sz="1400" b="1" i="1" dirty="0">
                <a:latin typeface="Times New Roman" pitchFamily="18" charset="0"/>
              </a:rPr>
              <a:t>«Угадай, что изменилось»</a:t>
            </a:r>
            <a:br>
              <a:rPr lang="ru-RU" sz="1400" b="1" i="1" dirty="0">
                <a:latin typeface="Times New Roman" pitchFamily="18" charset="0"/>
              </a:rPr>
            </a:br>
            <a:r>
              <a:rPr lang="ru-RU" sz="1400" b="1" dirty="0">
                <a:latin typeface="Times New Roman" pitchFamily="18" charset="0"/>
              </a:rPr>
              <a:t>Уменьшительно – ласкательный суффикс</a:t>
            </a:r>
          </a:p>
          <a:p>
            <a:r>
              <a:rPr lang="ru-RU" sz="1400" b="1" i="1" dirty="0">
                <a:latin typeface="Times New Roman" pitchFamily="18" charset="0"/>
              </a:rPr>
              <a:t>«Назови ласково»</a:t>
            </a:r>
          </a:p>
          <a:p>
            <a:r>
              <a:rPr lang="ru-RU" sz="1400" b="1" dirty="0">
                <a:latin typeface="Times New Roman" pitchFamily="18" charset="0"/>
              </a:rPr>
              <a:t>Притяжательные прилагательные</a:t>
            </a:r>
          </a:p>
          <a:p>
            <a:r>
              <a:rPr lang="ru-RU" sz="1400" b="1" i="1" dirty="0">
                <a:latin typeface="Times New Roman" pitchFamily="18" charset="0"/>
              </a:rPr>
              <a:t>«</a:t>
            </a:r>
            <a:r>
              <a:rPr lang="ru-RU" sz="1400" b="1" i="1" dirty="0" err="1">
                <a:latin typeface="Times New Roman" pitchFamily="18" charset="0"/>
              </a:rPr>
              <a:t>Чейхвост</a:t>
            </a:r>
            <a:r>
              <a:rPr lang="ru-RU" sz="1400" b="1" i="1" dirty="0">
                <a:latin typeface="Times New Roman" pitchFamily="18" charset="0"/>
              </a:rPr>
              <a:t>?»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39750" y="333375"/>
            <a:ext cx="7056438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ru-RU"/>
              <a:t> </a:t>
            </a:r>
            <a:r>
              <a:rPr lang="ru-RU">
                <a:solidFill>
                  <a:srgbClr val="A50021"/>
                </a:solidFill>
                <a:latin typeface="Times New Roman" pitchFamily="18" charset="0"/>
              </a:rPr>
              <a:t>Развитие связной речи  </a:t>
            </a:r>
          </a:p>
          <a:p>
            <a:pPr marL="342900" indent="-342900">
              <a:buFontTx/>
              <a:buChar char="•"/>
            </a:pPr>
            <a:r>
              <a:rPr lang="ru-RU">
                <a:latin typeface="Times New Roman" pitchFamily="18" charset="0"/>
              </a:rPr>
              <a:t> </a:t>
            </a:r>
            <a:r>
              <a:rPr lang="ru-RU" i="1">
                <a:latin typeface="Times New Roman" pitchFamily="18" charset="0"/>
              </a:rPr>
              <a:t>пересказ</a:t>
            </a:r>
          </a:p>
          <a:p>
            <a:pPr marL="342900" indent="-342900">
              <a:buFontTx/>
              <a:buChar char="•"/>
            </a:pPr>
            <a:r>
              <a:rPr lang="ru-RU" i="1">
                <a:latin typeface="Times New Roman" pitchFamily="18" charset="0"/>
              </a:rPr>
              <a:t> рассказывание</a:t>
            </a:r>
            <a:r>
              <a:rPr lang="ru-RU">
                <a:latin typeface="Times New Roman" pitchFamily="18" charset="0"/>
              </a:rPr>
              <a:t> (о реальных событиях, предметах, по картинам   и др.)</a:t>
            </a:r>
          </a:p>
          <a:p>
            <a:pPr marL="342900" indent="-342900">
              <a:buFontTx/>
              <a:buChar char="•"/>
            </a:pPr>
            <a:r>
              <a:rPr lang="ru-RU">
                <a:latin typeface="Times New Roman" pitchFamily="18" charset="0"/>
              </a:rPr>
              <a:t> </a:t>
            </a:r>
            <a:r>
              <a:rPr lang="ru-RU" i="1">
                <a:latin typeface="Times New Roman" pitchFamily="18" charset="0"/>
              </a:rPr>
              <a:t>устному сочинению по воображению</a:t>
            </a:r>
            <a:r>
              <a:rPr lang="ru-RU" b="1">
                <a:latin typeface="Times New Roman" pitchFamily="18" charset="0"/>
              </a:rPr>
              <a:t>.</a:t>
            </a:r>
            <a:endParaRPr lang="ru-RU">
              <a:latin typeface="Times New Roman" pitchFamily="18" charset="0"/>
            </a:endParaRPr>
          </a:p>
          <a:p>
            <a:pPr marL="342900" indent="-342900"/>
            <a:r>
              <a:rPr lang="ru-RU">
                <a:latin typeface="Times New Roman" pitchFamily="18" charset="0"/>
              </a:rPr>
              <a:t>          - </a:t>
            </a:r>
            <a:r>
              <a:rPr lang="ru-RU" b="1">
                <a:latin typeface="Times New Roman" pitchFamily="18" charset="0"/>
              </a:rPr>
              <a:t>рассказывание по восприятию (рассказы-описания предметов, рассказы по картинам и пересказ);</a:t>
            </a:r>
          </a:p>
          <a:p>
            <a:pPr marL="342900" indent="-342900"/>
            <a:r>
              <a:rPr lang="ru-RU" b="1">
                <a:latin typeface="Times New Roman" pitchFamily="18" charset="0"/>
              </a:rPr>
              <a:t>          - рассказывание по памяти (из коллективного или индивидуального опыта детей);</a:t>
            </a:r>
          </a:p>
          <a:p>
            <a:pPr marL="342900" indent="-342900"/>
            <a:r>
              <a:rPr lang="ru-RU" b="1">
                <a:latin typeface="Times New Roman" pitchFamily="18" charset="0"/>
              </a:rPr>
              <a:t>         - рассказывание по воображению (творческое рассказывание).</a:t>
            </a:r>
            <a:endParaRPr lang="ru-RU">
              <a:latin typeface="Times New Roman" pitchFamily="18" charset="0"/>
            </a:endParaRPr>
          </a:p>
          <a:p>
            <a:pPr marL="342900" indent="-342900"/>
            <a:r>
              <a:rPr lang="ru-RU">
                <a:latin typeface="Times New Roman" pitchFamily="18" charset="0"/>
              </a:rPr>
              <a:t>Система обучения рассказыванию включает ряд разделов, предусматривающих овладение детьми навыками связной речи в следующих формах:</a:t>
            </a:r>
          </a:p>
          <a:p>
            <a:pPr marL="342900" indent="-342900"/>
            <a:r>
              <a:rPr lang="ru-RU">
                <a:latin typeface="Times New Roman" pitchFamily="18" charset="0"/>
              </a:rPr>
              <a:t>*</a:t>
            </a:r>
            <a:r>
              <a:rPr lang="ru-RU" b="1" i="1">
                <a:latin typeface="Times New Roman" pitchFamily="18" charset="0"/>
              </a:rPr>
              <a:t>составление высказываний по наглядному восприятию (составление предложений по демонстрируемому действию, составление предложений по предметных, ситуационным картинкам);</a:t>
            </a:r>
          </a:p>
          <a:p>
            <a:pPr marL="342900" indent="-342900"/>
            <a:r>
              <a:rPr lang="ru-RU" b="1" i="1">
                <a:latin typeface="Times New Roman" pitchFamily="18" charset="0"/>
              </a:rPr>
              <a:t>*воспроизведение прослушанного текста (пересказ);</a:t>
            </a:r>
          </a:p>
          <a:p>
            <a:pPr marL="342900" indent="-342900"/>
            <a:r>
              <a:rPr lang="ru-RU" b="1" i="1">
                <a:latin typeface="Times New Roman" pitchFamily="18" charset="0"/>
              </a:rPr>
              <a:t>*составление рассказов-описаний;</a:t>
            </a:r>
          </a:p>
          <a:p>
            <a:pPr marL="342900" indent="-342900"/>
            <a:r>
              <a:rPr lang="ru-RU" b="1" i="1">
                <a:latin typeface="Times New Roman" pitchFamily="18" charset="0"/>
              </a:rPr>
              <a:t>*рассказывание с элементами творчества (по аналогии, на заданную тему и т.п.)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68313" y="501650"/>
            <a:ext cx="7704137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b="1" dirty="0">
                <a:solidFill>
                  <a:srgbClr val="A50021"/>
                </a:solidFill>
                <a:latin typeface="Times New Roman" pitchFamily="18" charset="0"/>
              </a:rPr>
              <a:t>Развитие фонематических представлений</a:t>
            </a:r>
          </a:p>
          <a:p>
            <a:pPr>
              <a:buFontTx/>
              <a:buChar char="•"/>
            </a:pPr>
            <a:r>
              <a:rPr lang="ru-RU" b="1" i="1" dirty="0">
                <a:latin typeface="Times New Roman" pitchFamily="18" charset="0"/>
              </a:rPr>
              <a:t> развитие слухового </a:t>
            </a:r>
            <a:r>
              <a:rPr lang="ru-RU" b="1" i="1" dirty="0" smtClean="0">
                <a:latin typeface="Times New Roman" pitchFamily="18" charset="0"/>
              </a:rPr>
              <a:t>внимания </a:t>
            </a:r>
            <a:r>
              <a:rPr lang="ru-RU" b="1" i="1" dirty="0">
                <a:latin typeface="Times New Roman" pitchFamily="18" charset="0"/>
              </a:rPr>
              <a:t>(</a:t>
            </a:r>
            <a:r>
              <a:rPr lang="ru-RU" sz="1400" dirty="0">
                <a:latin typeface="Times New Roman" pitchFamily="18" charset="0"/>
              </a:rPr>
              <a:t>узнавание неречевых звуков можно , работа по обучению различению одинаковых слов, </a:t>
            </a:r>
            <a:r>
              <a:rPr lang="ru-RU" sz="1400" dirty="0" err="1">
                <a:latin typeface="Times New Roman" pitchFamily="18" charset="0"/>
              </a:rPr>
              <a:t>звукокомплексов</a:t>
            </a:r>
            <a:r>
              <a:rPr lang="ru-RU" sz="1400" dirty="0">
                <a:latin typeface="Times New Roman" pitchFamily="18" charset="0"/>
              </a:rPr>
              <a:t>, ориентируясь на высоту, силу и тембр голоса, по различению близких по звуковому составу слов.</a:t>
            </a:r>
            <a:r>
              <a:rPr lang="ru-RU" b="1" i="1" dirty="0">
                <a:latin typeface="Times New Roman" pitchFamily="18" charset="0"/>
              </a:rPr>
              <a:t>)</a:t>
            </a:r>
          </a:p>
          <a:p>
            <a:pPr>
              <a:buFontTx/>
              <a:buChar char="•"/>
            </a:pPr>
            <a:r>
              <a:rPr lang="ru-RU" b="1" i="1" dirty="0">
                <a:latin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</a:rPr>
              <a:t>формирование восприятия </a:t>
            </a:r>
            <a:r>
              <a:rPr lang="ru-RU" b="1" i="1" dirty="0">
                <a:latin typeface="Times New Roman" pitchFamily="18" charset="0"/>
              </a:rPr>
              <a:t>устной речи на фонетическом уровне</a:t>
            </a:r>
          </a:p>
          <a:p>
            <a:r>
              <a:rPr lang="ru-RU" b="1" i="1" dirty="0">
                <a:latin typeface="Times New Roman" pitchFamily="18" charset="0"/>
              </a:rPr>
              <a:t>(</a:t>
            </a:r>
            <a:r>
              <a:rPr lang="ru-RU" sz="1400" dirty="0">
                <a:latin typeface="Times New Roman" pitchFamily="18" charset="0"/>
              </a:rPr>
              <a:t>имитирование серии слогов, различение правильное и неправильное произношение звуков в чужой речи, как отличающегося от его собственного, так и аналогичное ему.</a:t>
            </a:r>
            <a:endParaRPr lang="ru-RU" b="1" i="1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ru-RU" b="1" i="1" dirty="0">
                <a:latin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</a:rPr>
              <a:t>формирование </a:t>
            </a:r>
            <a:r>
              <a:rPr lang="ru-RU" b="1" i="1" dirty="0">
                <a:latin typeface="Times New Roman" pitchFamily="18" charset="0"/>
              </a:rPr>
              <a:t>восприятия устной речи на фонологическом уровне</a:t>
            </a:r>
          </a:p>
          <a:p>
            <a:r>
              <a:rPr lang="ru-RU" b="1" i="1" dirty="0">
                <a:latin typeface="Times New Roman" pitchFamily="18" charset="0"/>
              </a:rPr>
              <a:t>(</a:t>
            </a:r>
            <a:r>
              <a:rPr lang="ru-RU" sz="1400" dirty="0">
                <a:latin typeface="Times New Roman" pitchFamily="18" charset="0"/>
              </a:rPr>
              <a:t>выделять звук на фоне слога и слова; выделять первый, последний звук в слове; выделять звук в середине слова; определять последовательность и количество звуков; определять местоположения звука в слове по отношению к другим</a:t>
            </a:r>
            <a:r>
              <a:rPr lang="ru-RU" sz="1400" b="1" i="1" dirty="0">
                <a:latin typeface="Times New Roman" pitchFamily="18" charset="0"/>
              </a:rPr>
              <a:t>)</a:t>
            </a:r>
          </a:p>
          <a:p>
            <a:endParaRPr lang="ru-RU" sz="1400" b="1" i="1" dirty="0">
              <a:latin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</a:rPr>
              <a:t>«Угадай, кто кричит» </a:t>
            </a:r>
          </a:p>
          <a:p>
            <a:r>
              <a:rPr lang="ru-RU" b="1" dirty="0">
                <a:latin typeface="Times New Roman" pitchFamily="18" charset="0"/>
              </a:rPr>
              <a:t>«Найди такую же коробочку» </a:t>
            </a:r>
          </a:p>
          <a:p>
            <a:r>
              <a:rPr lang="ru-RU" b="1" dirty="0">
                <a:latin typeface="Times New Roman" pitchFamily="18" charset="0"/>
              </a:rPr>
              <a:t>«Какой звук есть во всех словах?»</a:t>
            </a:r>
          </a:p>
          <a:p>
            <a:r>
              <a:rPr lang="ru-RU" b="1" dirty="0">
                <a:latin typeface="Times New Roman" pitchFamily="18" charset="0"/>
              </a:rPr>
              <a:t>«Начало, середина, конец» </a:t>
            </a:r>
          </a:p>
          <a:p>
            <a:r>
              <a:rPr lang="ru-RU" b="1" dirty="0">
                <a:latin typeface="Times New Roman" pitchFamily="18" charset="0"/>
              </a:rPr>
              <a:t>«Тихо — громко». </a:t>
            </a:r>
          </a:p>
          <a:p>
            <a:r>
              <a:rPr lang="ru-RU" b="1" dirty="0">
                <a:latin typeface="Times New Roman" pitchFamily="18" charset="0"/>
              </a:rPr>
              <a:t>«Какой звук есть во всех словах?» </a:t>
            </a:r>
          </a:p>
          <a:p>
            <a:r>
              <a:rPr lang="ru-RU" b="1" dirty="0">
                <a:latin typeface="Times New Roman" pitchFamily="18" charset="0"/>
              </a:rPr>
              <a:t>"Замени звук" ("Ты - волшебник")</a:t>
            </a:r>
            <a:endParaRPr lang="ru-RU" sz="1400" b="1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600" cap="none" smtClean="0">
                <a:solidFill>
                  <a:srgbClr val="A50021"/>
                </a:solidFill>
              </a:rPr>
              <a:t>Вечерние индивидуальные занятия по заданию логопеда, закрепляющие звукопроизношение.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/>
              <a:t> игры на развитие зрительного и слухового восприятия</a:t>
            </a:r>
          </a:p>
          <a:p>
            <a:r>
              <a:rPr lang="ru-RU" smtClean="0"/>
              <a:t>игры на развитие фонематических представлений</a:t>
            </a:r>
          </a:p>
          <a:p>
            <a:r>
              <a:rPr lang="ru-RU" smtClean="0"/>
              <a:t>лексика, грамматика</a:t>
            </a:r>
          </a:p>
          <a:p>
            <a:r>
              <a:rPr lang="ru-RU" smtClean="0"/>
              <a:t>речь с движениями</a:t>
            </a:r>
          </a:p>
          <a:p>
            <a:r>
              <a:rPr lang="ru-RU" smtClean="0"/>
              <a:t>связная речь</a:t>
            </a:r>
          </a:p>
          <a:p>
            <a:r>
              <a:rPr lang="ru-RU" smtClean="0"/>
              <a:t> работа по индивидуальным тетрадям.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cap="none" smtClean="0">
                <a:solidFill>
                  <a:srgbClr val="A50021"/>
                </a:solidFill>
              </a:rPr>
              <a:t>Коррекционная работа вне занятий</a:t>
            </a:r>
            <a:r>
              <a:rPr lang="ru-RU" cap="none" smtClean="0"/>
              <a:t> 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/>
              <a:t>Раздевалка</a:t>
            </a:r>
          </a:p>
          <a:p>
            <a:r>
              <a:rPr lang="ru-RU" smtClean="0"/>
              <a:t> Умывальная комната</a:t>
            </a:r>
          </a:p>
          <a:p>
            <a:r>
              <a:rPr lang="ru-RU" smtClean="0"/>
              <a:t>Спальня</a:t>
            </a:r>
          </a:p>
          <a:p>
            <a:r>
              <a:rPr lang="ru-RU" smtClean="0"/>
              <a:t>Уголок природы</a:t>
            </a:r>
          </a:p>
          <a:p>
            <a:r>
              <a:rPr lang="ru-RU" smtClean="0"/>
              <a:t> Игровой уголок </a:t>
            </a:r>
          </a:p>
          <a:p>
            <a:r>
              <a:rPr lang="ru-RU" smtClean="0"/>
              <a:t>Речевой уголок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 bwMode="auto">
          <a:xfrm>
            <a:off x="755650" y="404813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 cap="none" smtClean="0">
                <a:solidFill>
                  <a:srgbClr val="A50021"/>
                </a:solidFill>
              </a:rPr>
              <a:t>Развитие речи на других видах образовательной деятельности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79388" y="1549400"/>
            <a:ext cx="85471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114300"/>
            <a:r>
              <a:rPr lang="ru-RU" sz="1600" b="1">
                <a:latin typeface="Times New Roman" pitchFamily="18" charset="0"/>
              </a:rPr>
              <a:t>По математике:</a:t>
            </a:r>
            <a:endParaRPr lang="ru-RU" sz="1600">
              <a:latin typeface="Times New Roman" pitchFamily="18" charset="0"/>
            </a:endParaRPr>
          </a:p>
          <a:p>
            <a:pPr indent="114300">
              <a:buFontTx/>
              <a:buChar char="•"/>
            </a:pPr>
            <a:r>
              <a:rPr lang="ru-RU" sz="1600">
                <a:latin typeface="Times New Roman" pitchFamily="18" charset="0"/>
              </a:rPr>
              <a:t>Употребление существительных единственного и множественного числа (это стол, а это столы);</a:t>
            </a:r>
          </a:p>
          <a:p>
            <a:pPr indent="114300">
              <a:buFontTx/>
              <a:buChar char="•"/>
            </a:pPr>
            <a:r>
              <a:rPr lang="ru-RU" sz="1600">
                <a:latin typeface="Times New Roman" pitchFamily="18" charset="0"/>
              </a:rPr>
              <a:t> Сочетание существительных с предлогами (кошка в клетке);</a:t>
            </a:r>
          </a:p>
          <a:p>
            <a:pPr indent="114300">
              <a:buFontTx/>
              <a:buChar char="•"/>
            </a:pPr>
            <a:r>
              <a:rPr lang="ru-RU" sz="1600">
                <a:latin typeface="Times New Roman" pitchFamily="18" charset="0"/>
              </a:rPr>
              <a:t> Изменение по временам, лицам, числам и родам;</a:t>
            </a:r>
          </a:p>
          <a:p>
            <a:pPr indent="114300">
              <a:buFontTx/>
              <a:buChar char="•"/>
            </a:pPr>
            <a:r>
              <a:rPr lang="ru-RU" sz="1600">
                <a:latin typeface="Times New Roman" pitchFamily="18" charset="0"/>
              </a:rPr>
              <a:t> Согласование существительного с прилагательным в роде, числа, падеже.</a:t>
            </a:r>
          </a:p>
          <a:p>
            <a:pPr indent="114300">
              <a:buFontTx/>
              <a:buChar char="•"/>
            </a:pPr>
            <a:r>
              <a:rPr lang="ru-RU" sz="1600">
                <a:latin typeface="Times New Roman" pitchFamily="18" charset="0"/>
              </a:rPr>
              <a:t> Количественные и порядковые числительные;</a:t>
            </a:r>
          </a:p>
          <a:p>
            <a:pPr indent="114300">
              <a:buFontTx/>
              <a:buChar char="•"/>
            </a:pPr>
            <a:r>
              <a:rPr lang="ru-RU" sz="1600">
                <a:latin typeface="Times New Roman" pitchFamily="18" charset="0"/>
              </a:rPr>
              <a:t> Местоимения (мой, моя, мое, мои, наш, ваш)</a:t>
            </a:r>
          </a:p>
          <a:p>
            <a:pPr indent="114300"/>
            <a:r>
              <a:rPr lang="ru-RU" sz="1600" b="1">
                <a:latin typeface="Times New Roman" pitchFamily="18" charset="0"/>
              </a:rPr>
              <a:t>По изобразительной деятельности:</a:t>
            </a:r>
            <a:endParaRPr lang="ru-RU" sz="1600">
              <a:latin typeface="Times New Roman" pitchFamily="18" charset="0"/>
            </a:endParaRPr>
          </a:p>
          <a:p>
            <a:pPr indent="114300">
              <a:buFontTx/>
              <a:buChar char="•"/>
            </a:pPr>
            <a:r>
              <a:rPr lang="ru-RU" sz="1600">
                <a:latin typeface="Times New Roman" pitchFamily="18" charset="0"/>
              </a:rPr>
              <a:t> Предложения с предлогами.</a:t>
            </a:r>
          </a:p>
          <a:p>
            <a:pPr indent="114300">
              <a:buFontTx/>
              <a:buChar char="•"/>
            </a:pPr>
            <a:r>
              <a:rPr lang="ru-RU" sz="1600">
                <a:latin typeface="Times New Roman" pitchFamily="18" charset="0"/>
              </a:rPr>
              <a:t> Временные формы глагола. (я нарисовал,  я вырезаю, я буду разукрашивать)</a:t>
            </a:r>
          </a:p>
          <a:p>
            <a:pPr indent="114300">
              <a:buFontTx/>
              <a:buChar char="•"/>
            </a:pPr>
            <a:r>
              <a:rPr lang="ru-RU" sz="1600">
                <a:latin typeface="Times New Roman" pitchFamily="18" charset="0"/>
              </a:rPr>
              <a:t> Спряжение глагола. (Что делаешь? Что делают?)</a:t>
            </a:r>
          </a:p>
          <a:p>
            <a:pPr indent="114300">
              <a:buFontTx/>
              <a:buChar char="•"/>
            </a:pPr>
            <a:r>
              <a:rPr lang="ru-RU" sz="1600">
                <a:latin typeface="Times New Roman" pitchFamily="18" charset="0"/>
              </a:rPr>
              <a:t> Согласование существительного с прилагательным в роде, числе, падеже.</a:t>
            </a:r>
          </a:p>
          <a:p>
            <a:pPr indent="114300">
              <a:buFontTx/>
              <a:buChar char="•"/>
            </a:pPr>
            <a:r>
              <a:rPr lang="ru-RU" sz="1600">
                <a:latin typeface="Times New Roman" pitchFamily="18" charset="0"/>
              </a:rPr>
              <a:t> Навыки связной речи (Как будешь делать?), спрашивать детей о предстоящей или выполняемой работе.</a:t>
            </a:r>
          </a:p>
          <a:p>
            <a:pPr indent="114300"/>
            <a:r>
              <a:rPr lang="ru-RU" sz="1600" b="1">
                <a:latin typeface="Times New Roman" pitchFamily="18" charset="0"/>
              </a:rPr>
              <a:t>Физическая культура и музыка.</a:t>
            </a:r>
            <a:endParaRPr lang="ru-RU" sz="1600">
              <a:latin typeface="Times New Roman" pitchFamily="18" charset="0"/>
            </a:endParaRPr>
          </a:p>
          <a:p>
            <a:pPr indent="114300">
              <a:buFontTx/>
              <a:buChar char="•"/>
            </a:pPr>
            <a:r>
              <a:rPr lang="ru-RU" sz="1600">
                <a:latin typeface="Times New Roman" pitchFamily="18" charset="0"/>
              </a:rPr>
              <a:t> Предлоги (за кем, перед кем);</a:t>
            </a:r>
          </a:p>
          <a:p>
            <a:pPr indent="114300">
              <a:buFontTx/>
              <a:buChar char="•"/>
            </a:pPr>
            <a:r>
              <a:rPr lang="ru-RU" sz="1600">
                <a:latin typeface="Times New Roman" pitchFamily="18" charset="0"/>
              </a:rPr>
              <a:t> Глаголы прошедшего, будущего времени.</a:t>
            </a:r>
          </a:p>
          <a:p>
            <a:pPr indent="114300">
              <a:buFontTx/>
              <a:buChar char="•"/>
            </a:pPr>
            <a:r>
              <a:rPr lang="ru-RU" sz="1600">
                <a:latin typeface="Times New Roman" pitchFamily="18" charset="0"/>
              </a:rPr>
              <a:t> Приставочные глаголы (прыгали, перепрыгнули)</a:t>
            </a:r>
          </a:p>
          <a:p>
            <a:pPr indent="114300">
              <a:buFontTx/>
              <a:buChar char="•"/>
            </a:pPr>
            <a:r>
              <a:rPr lang="ru-RU" sz="1600">
                <a:latin typeface="Times New Roman" pitchFamily="18" charset="0"/>
              </a:rPr>
              <a:t> Падежные формы местоимений (ко мне, к ней и др.)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1258888" y="908050"/>
            <a:ext cx="5834062" cy="35083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180">
                <a:ln w="12700">
                  <a:solidFill>
                    <a:srgbClr val="A50021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Спасибо </a:t>
            </a:r>
          </a:p>
          <a:p>
            <a:pPr algn="ctr"/>
            <a:r>
              <a:rPr lang="ru-RU" sz="3600" kern="10" spc="-180">
                <a:ln w="12700">
                  <a:solidFill>
                    <a:srgbClr val="A50021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за </a:t>
            </a:r>
          </a:p>
          <a:p>
            <a:pPr algn="ctr"/>
            <a:r>
              <a:rPr lang="ru-RU" sz="3600" kern="10" spc="-180">
                <a:ln w="12700">
                  <a:solidFill>
                    <a:srgbClr val="A50021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7643812" cy="113188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accent3"/>
                </a:solidFill>
              </a:rPr>
              <a:t>Коррекционные задачи, стоящие перед воспитателем комбинированной группы для детей с ТНР</a:t>
            </a:r>
            <a:endParaRPr lang="ru-RU" sz="26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1500188"/>
            <a:ext cx="8501062" cy="4973637"/>
          </a:xfrm>
        </p:spPr>
        <p:txBody>
          <a:bodyPr>
            <a:normAutofit fontScale="92500" lnSpcReduction="10000"/>
          </a:bodyPr>
          <a:lstStyle/>
          <a:p>
            <a:pPr marL="457200" indent="-457200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dirty="0" smtClean="0"/>
              <a:t>Постоянное совершенствование артикуляционной, мелкой и общей моторики.</a:t>
            </a:r>
          </a:p>
          <a:p>
            <a:pPr marL="457200" indent="-457200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dirty="0" smtClean="0"/>
              <a:t>Закрепление произношения поставленных логопедом звуков.</a:t>
            </a:r>
          </a:p>
          <a:p>
            <a:pPr marL="457200" indent="-457200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dirty="0" smtClean="0"/>
              <a:t>Обогащение, уточнение и активизация отработанной лексики в соответствии с лексическими темами программы.</a:t>
            </a:r>
          </a:p>
          <a:p>
            <a:pPr marL="457200" indent="-457200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dirty="0" smtClean="0"/>
              <a:t>Упражнение в правильном употреблении сформированных грамматических категорий.          </a:t>
            </a:r>
          </a:p>
          <a:p>
            <a:pPr marL="457200" indent="-457200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dirty="0" smtClean="0"/>
              <a:t>Развитие внимания, памяти, логического мышления в играх и упражнениях на бездефектном речевом материале.</a:t>
            </a:r>
          </a:p>
          <a:p>
            <a:pPr marL="457200" indent="-457200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dirty="0" smtClean="0"/>
              <a:t>Формирование связной речи.</a:t>
            </a:r>
          </a:p>
          <a:p>
            <a:pPr marL="457200" indent="-457200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dirty="0" smtClean="0"/>
              <a:t>Закрепление формирующихся навыков </a:t>
            </a:r>
            <a:r>
              <a:rPr lang="ru-RU" dirty="0" err="1" smtClean="0"/>
              <a:t>звукослогового</a:t>
            </a:r>
            <a:r>
              <a:rPr lang="ru-RU" dirty="0" smtClean="0"/>
              <a:t> анализа и синтеза(закрепление навыков чтения и письма).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143875" cy="24288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Основные направления коррекционной работы воспитателя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5362" name="Содержимое 5" descr="детскеий сад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14688" y="3286125"/>
            <a:ext cx="4811712" cy="3116263"/>
          </a:xfr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cap="none" smtClean="0"/>
          </a:p>
        </p:txBody>
      </p:sp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8916" name="Picture 4" descr="slide_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60350"/>
            <a:ext cx="7632700" cy="633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cap="none" smtClean="0">
                <a:solidFill>
                  <a:srgbClr val="A50021"/>
                </a:solidFill>
              </a:rPr>
              <a:t>Артикуляционная гимнастика и автоматизация звуков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Артикуляционная гимнастика (с элементами дыхательной и фонетической) выполняется в течение дня 3-5 раз.</a:t>
            </a:r>
          </a:p>
          <a:p>
            <a:pPr algn="ctr">
              <a:buFont typeface="Wingdings" pitchFamily="2" charset="2"/>
              <a:buNone/>
            </a:pPr>
            <a:r>
              <a:rPr lang="ru-RU" b="1" smtClean="0"/>
              <a:t>Звуки:</a:t>
            </a:r>
          </a:p>
          <a:p>
            <a:r>
              <a:rPr lang="ru-RU" smtClean="0"/>
              <a:t>Свистящие: С, Сь, З, Зь</a:t>
            </a:r>
          </a:p>
          <a:p>
            <a:r>
              <a:rPr lang="ru-RU" smtClean="0"/>
              <a:t>Шипящие: Ш, Ж </a:t>
            </a:r>
          </a:p>
          <a:p>
            <a:r>
              <a:rPr lang="ru-RU" smtClean="0"/>
              <a:t>Сонорные: Л, Ль, Р, Рь</a:t>
            </a:r>
          </a:p>
          <a:p>
            <a:r>
              <a:rPr lang="ru-RU" smtClean="0"/>
              <a:t>Аффрикаты: Ч, Щ, Ц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  <a:p>
            <a:endParaRPr lang="ru-RU" smtClean="0"/>
          </a:p>
        </p:txBody>
      </p:sp>
      <p:pic>
        <p:nvPicPr>
          <p:cNvPr id="31748" name="Picture 4" descr="img-4cn4V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2708275"/>
            <a:ext cx="2671763" cy="2597150"/>
          </a:xfrm>
          <a:prstGeom prst="rect">
            <a:avLst/>
          </a:prstGeom>
          <a:noFill/>
        </p:spPr>
      </p:pic>
      <p:pic>
        <p:nvPicPr>
          <p:cNvPr id="31749" name="Picture 5" descr="img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4940300"/>
            <a:ext cx="2555875" cy="191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cap="none" smtClean="0">
                <a:solidFill>
                  <a:srgbClr val="A50021"/>
                </a:solidFill>
              </a:rPr>
              <a:t>Развитие мелкой моторики</a:t>
            </a:r>
            <a:r>
              <a:rPr lang="ru-RU" cap="none" smtClean="0"/>
              <a:t> 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dirty="0" smtClean="0"/>
              <a:t>Пальчиковая гимнастика (</a:t>
            </a:r>
            <a:r>
              <a:rPr lang="ru-RU" dirty="0" err="1" smtClean="0"/>
              <a:t>самомассаж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err="1" smtClean="0"/>
              <a:t>Су-Джок</a:t>
            </a:r>
            <a:r>
              <a:rPr lang="ru-RU" dirty="0" smtClean="0"/>
              <a:t>)</a:t>
            </a:r>
          </a:p>
          <a:p>
            <a:r>
              <a:rPr lang="ru-RU" dirty="0" smtClean="0"/>
              <a:t>Шнуровка, мозаика, </a:t>
            </a:r>
            <a:r>
              <a:rPr lang="ru-RU" dirty="0" err="1" smtClean="0"/>
              <a:t>пазлы</a:t>
            </a:r>
            <a:r>
              <a:rPr lang="ru-RU" dirty="0" smtClean="0"/>
              <a:t> (развивающие игры)</a:t>
            </a:r>
          </a:p>
          <a:p>
            <a:r>
              <a:rPr lang="ru-RU" dirty="0" smtClean="0"/>
              <a:t>Художественное творчество (в том числе кинетический песок)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Графомоторные</a:t>
            </a:r>
            <a:r>
              <a:rPr lang="ru-RU" dirty="0" smtClean="0"/>
              <a:t> навыки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32778" name="Picture 10" descr="hello_html_40b205c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500438"/>
            <a:ext cx="4067175" cy="305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95288" y="260350"/>
            <a:ext cx="7467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600" cap="none" smtClean="0">
                <a:solidFill>
                  <a:srgbClr val="A50021"/>
                </a:solidFill>
              </a:rPr>
              <a:t>Корригирующая мини гимнастика для профилактики нарушений зрения, осанки и стопы</a:t>
            </a:r>
            <a:r>
              <a:rPr lang="ru-RU" sz="2600" cap="none" smtClean="0"/>
              <a:t> 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/>
              <a:t>Физкультминутки</a:t>
            </a:r>
          </a:p>
          <a:p>
            <a:r>
              <a:rPr lang="ru-RU" smtClean="0"/>
              <a:t>Речь с движением</a:t>
            </a:r>
          </a:p>
          <a:p>
            <a:r>
              <a:rPr lang="ru-RU" smtClean="0"/>
              <a:t>Зрительный тренажер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  <a:p>
            <a:endParaRPr lang="ru-RU" smtClean="0"/>
          </a:p>
          <a:p>
            <a:endParaRPr lang="ru-RU" smtClean="0"/>
          </a:p>
        </p:txBody>
      </p:sp>
      <p:pic>
        <p:nvPicPr>
          <p:cNvPr id="33796" name="Picture 4" descr="hello_html_2e2d63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933825"/>
            <a:ext cx="3455987" cy="2376488"/>
          </a:xfrm>
          <a:prstGeom prst="rect">
            <a:avLst/>
          </a:prstGeom>
          <a:noFill/>
        </p:spPr>
      </p:pic>
      <p:pic>
        <p:nvPicPr>
          <p:cNvPr id="33798" name="Picture 6" descr="img10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3860800"/>
            <a:ext cx="4464050" cy="2511425"/>
          </a:xfrm>
          <a:prstGeom prst="rect">
            <a:avLst/>
          </a:prstGeom>
          <a:noFill/>
        </p:spPr>
      </p:pic>
      <p:pic>
        <p:nvPicPr>
          <p:cNvPr id="33799" name="Picture 7" descr="img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376691"/>
            <a:ext cx="3527748" cy="21967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cap="none" dirty="0" smtClean="0">
                <a:solidFill>
                  <a:srgbClr val="A50021"/>
                </a:solidFill>
              </a:rPr>
              <a:t>Фронтальные (подгрупповые) ООД </a:t>
            </a:r>
            <a:br>
              <a:rPr lang="ru-RU" cap="none" dirty="0" smtClean="0">
                <a:solidFill>
                  <a:srgbClr val="A50021"/>
                </a:solidFill>
              </a:rPr>
            </a:br>
            <a:r>
              <a:rPr lang="ru-RU" cap="none" dirty="0" smtClean="0">
                <a:solidFill>
                  <a:srgbClr val="A50021"/>
                </a:solidFill>
              </a:rPr>
              <a:t>по развитию речи</a:t>
            </a:r>
            <a:endParaRPr lang="ru-RU" cap="none" dirty="0" smtClean="0"/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/>
              <a:t>Совершенствование правильного звукопроизношения.</a:t>
            </a:r>
          </a:p>
          <a:p>
            <a:r>
              <a:rPr lang="ru-RU" smtClean="0"/>
              <a:t> Развитие фонематических процессов (навыком звукобуквенного анализа в старшем возрасте)</a:t>
            </a:r>
          </a:p>
          <a:p>
            <a:r>
              <a:rPr lang="ru-RU" smtClean="0"/>
              <a:t>Развитие лексико-грамматических средств речи. </a:t>
            </a:r>
          </a:p>
          <a:p>
            <a:r>
              <a:rPr lang="ru-RU" smtClean="0"/>
              <a:t>Развитие связной речи в соответствии с возрастными нормативами.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4213" y="260350"/>
            <a:ext cx="7467600" cy="24336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6386" name="Прямоугольник 9"/>
          <p:cNvSpPr>
            <a:spLocks noChangeArrowheads="1"/>
          </p:cNvSpPr>
          <p:nvPr/>
        </p:nvSpPr>
        <p:spPr bwMode="auto">
          <a:xfrm>
            <a:off x="250825" y="188913"/>
            <a:ext cx="8353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A50021"/>
                </a:solidFill>
                <a:latin typeface="Times New Roman" pitchFamily="18" charset="0"/>
              </a:rPr>
              <a:t>Совместная работа логопеда и воспитателя над </a:t>
            </a: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</a:rPr>
              <a:t>звукопроизношением</a:t>
            </a:r>
            <a:r>
              <a:rPr lang="ru-RU" b="1" dirty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ru-RU" b="1" dirty="0">
                <a:solidFill>
                  <a:srgbClr val="A50021"/>
                </a:solidFill>
                <a:latin typeface="Times New Roman" pitchFamily="18" charset="0"/>
              </a:rPr>
            </a:br>
            <a:endParaRPr lang="ru-RU" b="1" dirty="0">
              <a:solidFill>
                <a:srgbClr val="A50021"/>
              </a:solidFill>
              <a:latin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95288" y="2997200"/>
          <a:ext cx="7945437" cy="1314450"/>
        </p:xfrm>
        <a:graphic>
          <a:graphicData uri="http://schemas.openxmlformats.org/drawingml/2006/table">
            <a:tbl>
              <a:tblPr/>
              <a:tblGrid>
                <a:gridCol w="3973512"/>
                <a:gridCol w="3971925"/>
              </a:tblGrid>
              <a:tr h="1314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 появления звука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Логопед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зависимости от характера нарушения звука вырабатывает и тренирует движения органов артикуляционного аппарата, которые были неправильными или совсем отсутствовали.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Воспитатель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заданию логопеда в игровой форме закрепляет у детей движения и положения органов артикуляционного аппарата.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95288" y="1125538"/>
          <a:ext cx="8112125" cy="1527810"/>
        </p:xfrm>
        <a:graphic>
          <a:graphicData uri="http://schemas.openxmlformats.org/drawingml/2006/table">
            <a:tbl>
              <a:tblPr/>
              <a:tblGrid>
                <a:gridCol w="4056062"/>
                <a:gridCol w="4056063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Подготовительный этап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Логопед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ставит звуки, вырабатывая артикуляцию нужного звука, при этом используются специальные приёмы и отработанные на предыдущем этапе движения органов артикуляционного аппарата.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Воспитатель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закрепляет произнесение поставленного логопедом звука, фиксируя внимание ребёнка на его звучание и артикуляции, используя картинки – символы и звукоподражания.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95288" y="4868863"/>
          <a:ext cx="7921625" cy="1314450"/>
        </p:xfrm>
        <a:graphic>
          <a:graphicData uri="http://schemas.openxmlformats.org/drawingml/2006/table">
            <a:tbl>
              <a:tblPr/>
              <a:tblGrid>
                <a:gridCol w="4114800"/>
                <a:gridCol w="3806825"/>
              </a:tblGrid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 усвоения звука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Логопед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автоматизирует звук, последовательно вводя его в речь: слог, слово, предложение,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потешки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рассказы.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Воспитатель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заданию логопеда с отдельными детьми закрепляет поставленный логопедом звук, подбирая соответствующий программный материал.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339</TotalTime>
  <Words>600</Words>
  <Application>Microsoft Office PowerPoint</Application>
  <PresentationFormat>Экран (4:3)</PresentationFormat>
  <Paragraphs>141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Особенности работы воспитателя в группе комбинированной направленности для детей с тяжелыми нарушениями речи</vt:lpstr>
      <vt:lpstr>Коррекционные задачи, стоящие перед воспитателем комбинированной группы для детей с ТНР</vt:lpstr>
      <vt:lpstr>      Основные направления коррекционной работы воспитателя</vt:lpstr>
      <vt:lpstr>Слайд 4</vt:lpstr>
      <vt:lpstr>Артикуляционная гимнастика и автоматизация звуков</vt:lpstr>
      <vt:lpstr>Развитие мелкой моторики </vt:lpstr>
      <vt:lpstr>Корригирующая мини гимнастика для профилактики нарушений зрения, осанки и стопы </vt:lpstr>
      <vt:lpstr>Фронтальные (подгрупповые) ООД  по развитию речи</vt:lpstr>
      <vt:lpstr>         </vt:lpstr>
      <vt:lpstr>Слайд 10</vt:lpstr>
      <vt:lpstr>Слайд 11</vt:lpstr>
      <vt:lpstr>Слайд 12</vt:lpstr>
      <vt:lpstr>Слайд 13</vt:lpstr>
      <vt:lpstr>Вечерние индивидуальные занятия по заданию логопеда, закрепляющие звукопроизношение.</vt:lpstr>
      <vt:lpstr>Коррекционная работа вне занятий </vt:lpstr>
      <vt:lpstr>Развитие речи на других видах образовательной деятельности</vt:lpstr>
      <vt:lpstr>Слайд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работы воспитателя в логопедической группе</dc:title>
  <dc:creator>компьютер</dc:creator>
  <cp:lastModifiedBy>Altec</cp:lastModifiedBy>
  <cp:revision>27</cp:revision>
  <dcterms:created xsi:type="dcterms:W3CDTF">2009-11-14T19:00:11Z</dcterms:created>
  <dcterms:modified xsi:type="dcterms:W3CDTF">2017-11-22T16:55:06Z</dcterms:modified>
</cp:coreProperties>
</file>