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78" r:id="rId3"/>
    <p:sldId id="293" r:id="rId4"/>
    <p:sldId id="280" r:id="rId5"/>
    <p:sldId id="281" r:id="rId6"/>
    <p:sldId id="296" r:id="rId7"/>
    <p:sldId id="300" r:id="rId8"/>
    <p:sldId id="282" r:id="rId9"/>
    <p:sldId id="284" r:id="rId10"/>
    <p:sldId id="283" r:id="rId11"/>
    <p:sldId id="298" r:id="rId12"/>
    <p:sldId id="291" r:id="rId13"/>
    <p:sldId id="285" r:id="rId14"/>
    <p:sldId id="286" r:id="rId15"/>
    <p:sldId id="299" r:id="rId16"/>
    <p:sldId id="301" r:id="rId17"/>
    <p:sldId id="294" r:id="rId18"/>
    <p:sldId id="295" r:id="rId19"/>
    <p:sldId id="277" r:id="rId20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461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tkcIL_qiUl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aPukezgy4" TargetMode="External"/><Relationship Id="rId2" Type="http://schemas.openxmlformats.org/officeDocument/2006/relationships/hyperlink" Target="https://www.youtube.com/watch?v=9o6bmLN2Pu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642910" y="1643050"/>
            <a:ext cx="734481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ru-RU" sz="1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«Секреты успешных родителей» при поддержке </a:t>
            </a:r>
            <a:endParaRPr sz="14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r>
              <a:rPr lang="ru-RU" sz="148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ЯрГУ</a:t>
            </a:r>
            <a:r>
              <a:rPr lang="ru-RU" sz="14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им. П.Г. Демидова – опорного ВУЗа </a:t>
            </a:r>
            <a:r>
              <a:rPr lang="ru-RU" sz="148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Ярославской области</a:t>
            </a:r>
            <a:endParaRPr sz="148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 descr="C:\Users\User\Documents\Тамара\грант\фонд президентских грантов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332656"/>
            <a:ext cx="1584176" cy="62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C:\Users\User\Documents\Тамара\грант\яргу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1920" y="260648"/>
            <a:ext cx="985521" cy="94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 descr="C:\Users\User\Documents\Тамара\грант\рапк.png"/>
          <p:cNvPicPr preferRelativeResize="0"/>
          <p:nvPr/>
        </p:nvPicPr>
        <p:blipFill rotWithShape="1">
          <a:blip r:embed="rId5">
            <a:alphaModFix/>
          </a:blip>
          <a:srcRect l="19534" t="14734" r="20507" b="16307"/>
          <a:stretch/>
        </p:blipFill>
        <p:spPr>
          <a:xfrm>
            <a:off x="7164288" y="332656"/>
            <a:ext cx="1261110" cy="85587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571472" y="2428868"/>
            <a:ext cx="807249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40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4000" b="1" dirty="0" smtClean="0">
                <a:solidFill>
                  <a:srgbClr val="0070C0"/>
                </a:solidFill>
              </a:rPr>
              <a:t>Секреты счастливых семей</a:t>
            </a:r>
            <a:r>
              <a:rPr lang="ru-RU" sz="40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40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211960" y="4005064"/>
            <a:ext cx="410445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3491880" y="6165304"/>
            <a:ext cx="18722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Ярославль, 2018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ru-RU"/>
          </a:p>
        </p:txBody>
      </p:sp>
      <p:pic>
        <p:nvPicPr>
          <p:cNvPr id="1029" name="Picture 5" descr="C:\Documents and Settings\Сергей\Рабочий стол\1 тема\wonderful_family_animated_widescreen_wallpaper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071809"/>
            <a:ext cx="5566769" cy="3129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5786478" cy="74003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Психологические характеристики благополучной семьи (</a:t>
            </a:r>
            <a:r>
              <a:rPr lang="ru-RU" sz="2800" b="1" dirty="0" err="1" smtClean="0">
                <a:solidFill>
                  <a:srgbClr val="0070C0"/>
                </a:solidFill>
              </a:rPr>
              <a:t>М.Боуэн</a:t>
            </a:r>
            <a:r>
              <a:rPr lang="ru-RU" sz="2800" b="1" dirty="0" smtClean="0"/>
              <a:t>)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892480" cy="500066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Низкий уровень тревоги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Оптимальная автономия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Каждый имеет право на свои мысли и чувства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Четкие границы и хороший контакт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Эмоциональные проблемы не локализуются в ком-то из членов семьи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Диада может справляться без привлечения третьего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Каждый может общаться с другими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Сохранение хорошего эмоционального климата важнее, чем следование общепринятым стандартам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У каждого члена семьи есть ощущение, что ему нравится жить в этой семье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Каждый четко знает свои и чужие обязанности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ru-RU" dirty="0"/>
          </a:p>
        </p:txBody>
      </p:sp>
      <p:pic>
        <p:nvPicPr>
          <p:cNvPr id="8" name="Picture 3" descr="C:\Documents and Settings\Admin\Мои документы\Тамара\семья 8.gif"/>
          <p:cNvPicPr>
            <a:picLocks noChangeAspect="1" noChangeArrowheads="1"/>
          </p:cNvPicPr>
          <p:nvPr/>
        </p:nvPicPr>
        <p:blipFill>
          <a:blip r:embed="rId2" cstate="print"/>
          <a:srcRect l="2448"/>
          <a:stretch>
            <a:fillRect/>
          </a:stretch>
        </p:blipFill>
        <p:spPr bwMode="auto">
          <a:xfrm>
            <a:off x="6732240" y="0"/>
            <a:ext cx="2411760" cy="255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-243408"/>
            <a:ext cx="6732240" cy="1470025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0070C0"/>
                </a:solidFill>
              </a:rPr>
              <a:t>ЧТО делать? – КАК делать?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572560" cy="4808576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sz="4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</a:rPr>
              <a:t>Начните </a:t>
            </a:r>
            <a:r>
              <a:rPr lang="ru-RU" sz="4000" dirty="0" smtClean="0">
                <a:solidFill>
                  <a:schemeClr val="tx1"/>
                </a:solidFill>
              </a:rPr>
              <a:t>с уважения друг к </a:t>
            </a:r>
            <a:r>
              <a:rPr lang="ru-RU" sz="4000" dirty="0" smtClean="0">
                <a:solidFill>
                  <a:schemeClr val="tx1"/>
                </a:solidFill>
              </a:rPr>
              <a:t>другу</a:t>
            </a:r>
          </a:p>
          <a:p>
            <a:pPr algn="just">
              <a:buFont typeface="Wingdings" pitchFamily="2" charset="2"/>
              <a:buChar char="ü"/>
            </a:pPr>
            <a:endParaRPr lang="ru-RU" sz="4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</a:rPr>
              <a:t>Учитесь разговаривать друг с другом, делиться радостными и печальными </a:t>
            </a:r>
            <a:r>
              <a:rPr lang="ru-RU" sz="4000" dirty="0" smtClean="0">
                <a:solidFill>
                  <a:schemeClr val="tx1"/>
                </a:solidFill>
              </a:rPr>
              <a:t>переживаниями</a:t>
            </a:r>
          </a:p>
          <a:p>
            <a:pPr algn="just">
              <a:buFont typeface="Wingdings" pitchFamily="2" charset="2"/>
              <a:buChar char="ü"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ru-RU"/>
          </a:p>
        </p:txBody>
      </p:sp>
      <p:pic>
        <p:nvPicPr>
          <p:cNvPr id="4098" name="Picture 2" descr="C:\Documents and Settings\Admin\Мои документы\грант\групповые консультации\пес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ДОВЕРИЕ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ru-RU"/>
          </a:p>
        </p:txBody>
      </p:sp>
      <p:pic>
        <p:nvPicPr>
          <p:cNvPr id="9218" name="Picture 2" descr="C:\Documents and Settings\Admin\Мои документы\грант\групповые консультации\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22869"/>
            <a:ext cx="8050680" cy="6035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6336704" cy="1470025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0070C0"/>
                </a:solidFill>
              </a:rPr>
              <a:t>ЧТО </a:t>
            </a:r>
            <a:r>
              <a:rPr lang="ru-RU" sz="4000" b="1" dirty="0" smtClean="0">
                <a:solidFill>
                  <a:srgbClr val="0070C0"/>
                </a:solidFill>
              </a:rPr>
              <a:t>делать</a:t>
            </a:r>
            <a:r>
              <a:rPr lang="ru-RU" sz="4000" b="1" dirty="0" smtClean="0">
                <a:solidFill>
                  <a:srgbClr val="0070C0"/>
                </a:solidFill>
              </a:rPr>
              <a:t>? – КАК делать?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572560" cy="4808576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Хвалите </a:t>
            </a:r>
            <a:r>
              <a:rPr lang="ru-RU" dirty="0" smtClean="0">
                <a:solidFill>
                  <a:schemeClr val="tx1"/>
                </a:solidFill>
              </a:rPr>
              <a:t>и поддерживайте друг </a:t>
            </a:r>
            <a:r>
              <a:rPr lang="ru-RU" dirty="0" smtClean="0">
                <a:solidFill>
                  <a:schemeClr val="tx1"/>
                </a:solidFill>
              </a:rPr>
              <a:t>друга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Уделяйте больше времени мужу (жене), </a:t>
            </a:r>
            <a:r>
              <a:rPr lang="ru-RU" dirty="0" smtClean="0">
                <a:solidFill>
                  <a:schemeClr val="tx1"/>
                </a:solidFill>
              </a:rPr>
              <a:t>детям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Воспоминания о совместном отдыхе, воскресном дне, насыщенном событиями,  ярком празднике укрепляют брак и становятся позитивным ресурсом семьи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ru-RU"/>
          </a:p>
        </p:txBody>
      </p:sp>
      <p:pic>
        <p:nvPicPr>
          <p:cNvPr id="4098" name="Picture 2" descr="C:\Documents and Settings\Admin\Мои документы\грант\групповые консультации\пес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"/>
            <a:ext cx="228598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282" y="1"/>
            <a:ext cx="8715436" cy="107154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ПОДДЕРЖКА И ВЗАИМОУВАЖЕНИЕ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ru-RU"/>
          </a:p>
        </p:txBody>
      </p:sp>
      <p:pic>
        <p:nvPicPr>
          <p:cNvPr id="5123" name="Picture 3" descr="C:\Documents and Settings\Admin\Мои документы\грант\групповые консультации\поддерж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34600"/>
            <a:ext cx="7858180" cy="588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888432" cy="1362075"/>
          </a:xfrm>
        </p:spPr>
        <p:txBody>
          <a:bodyPr/>
          <a:lstStyle/>
          <a:p>
            <a:r>
              <a:rPr lang="ru-RU" sz="5400" dirty="0" smtClean="0"/>
              <a:t>ЧТО еще?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и КАК?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ru-RU"/>
          </a:p>
        </p:txBody>
      </p:sp>
      <p:pic>
        <p:nvPicPr>
          <p:cNvPr id="5" name="Picture 2" descr="C:\Documents and Settings\Admin\Мои документы\грант\групповые консультации\дере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0965" y="-38130"/>
            <a:ext cx="5503035" cy="6896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-243408"/>
            <a:ext cx="6732240" cy="1470025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0070C0"/>
                </a:solidFill>
              </a:rPr>
              <a:t>ЧТО делать? – КАК делать?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572560" cy="4808576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</a:rPr>
              <a:t>Говорите комплименты друг </a:t>
            </a:r>
            <a:r>
              <a:rPr lang="ru-RU" sz="4000" dirty="0" smtClean="0">
                <a:solidFill>
                  <a:schemeClr val="tx1"/>
                </a:solidFill>
              </a:rPr>
              <a:t>другу</a:t>
            </a:r>
          </a:p>
          <a:p>
            <a:pPr algn="just">
              <a:buFont typeface="Wingdings" pitchFamily="2" charset="2"/>
              <a:buChar char="ü"/>
            </a:pPr>
            <a:endParaRPr lang="ru-RU" sz="4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ru-RU"/>
          </a:p>
        </p:txBody>
      </p:sp>
      <p:pic>
        <p:nvPicPr>
          <p:cNvPr id="4098" name="Picture 2" descr="C:\Documents and Settings\Admin\Мои документы\грант\групповые консультации\пес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"/>
            <a:ext cx="2285984" cy="1714488"/>
          </a:xfrm>
          <a:prstGeom prst="rect">
            <a:avLst/>
          </a:prstGeom>
          <a:noFill/>
        </p:spPr>
      </p:pic>
      <p:pic>
        <p:nvPicPr>
          <p:cNvPr id="2051" name="Picture 3" descr="C:\Users\User\Google Диск\Президентский_грант\Групповые консультации\март_Секреты счастливых семей\картинки к слайдам\26151769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2466269"/>
            <a:ext cx="6474296" cy="4391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135967" cy="116524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КОНКУРС ДЛЯ СЕМЕЙ «ДАВАЙ ПОИГРАЕМ» 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(13 марта-30 апреля 2018 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933056"/>
            <a:ext cx="8424936" cy="3706215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Положение о конкурсе</a:t>
            </a:r>
            <a:endParaRPr lang="ru-RU" sz="2800" dirty="0" smtClean="0">
              <a:solidFill>
                <a:srgbClr val="0070C0"/>
              </a:solidFill>
            </a:endParaRPr>
          </a:p>
          <a:p>
            <a:pPr lvl="0"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ЭЛЕКТРОННАЯ ВЕРСИЯ БРОШЮРЫ </a:t>
            </a:r>
            <a:r>
              <a:rPr lang="ru-RU" sz="2800" dirty="0" smtClean="0">
                <a:solidFill>
                  <a:schemeClr val="tx1"/>
                </a:solidFill>
              </a:rPr>
              <a:t>«Секреты успешных родителей: Семейная игротека» </a:t>
            </a:r>
            <a:r>
              <a:rPr lang="ru-RU" sz="2400" dirty="0" smtClean="0">
                <a:solidFill>
                  <a:schemeClr val="tx1"/>
                </a:solidFill>
              </a:rPr>
              <a:t>(коллекция семейных игр традиционных и новых для российской культуры) </a:t>
            </a:r>
          </a:p>
          <a:p>
            <a:pPr lvl="0">
              <a:spcBef>
                <a:spcPts val="6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Фестиваль «ИГРОФЕСТ» </a:t>
            </a:r>
          </a:p>
          <a:p>
            <a:pPr lvl="0">
              <a:spcBef>
                <a:spcPts val="600"/>
              </a:spcBef>
            </a:pPr>
            <a:r>
              <a:rPr lang="ru-RU" sz="2400" b="1" i="1" dirty="0" smtClean="0">
                <a:solidFill>
                  <a:schemeClr val="tx1"/>
                </a:solidFill>
              </a:rPr>
              <a:t>Номинации: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sz="2400" dirty="0" smtClean="0">
                <a:solidFill>
                  <a:schemeClr val="tx1"/>
                </a:solidFill>
              </a:rPr>
              <a:t>Оригинальная настольная игра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- Оригинальная уличная подвижная игра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- Оригинальная домашняя подвижная игра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- Оригинальная творческая игра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- Оригинальный способ проведения досуга</a:t>
            </a:r>
          </a:p>
          <a:p>
            <a:pPr lvl="0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- Игра для детей с ограниченными возможностями здоровья</a:t>
            </a:r>
          </a:p>
          <a:p>
            <a:pPr lvl="0">
              <a:spcBef>
                <a:spcPts val="600"/>
              </a:spcBef>
            </a:pPr>
            <a:endParaRPr lang="ru-RU" sz="2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5921389" cy="13620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ПОМОЩЬ РОДИТЕЛЯМ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453336"/>
            <a:ext cx="9144000" cy="8332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Стив </a:t>
            </a:r>
            <a:r>
              <a:rPr lang="ru-RU" sz="2800" dirty="0" err="1" smtClean="0">
                <a:solidFill>
                  <a:schemeClr val="tx1"/>
                </a:solidFill>
              </a:rPr>
              <a:t>Биддалф</a:t>
            </a:r>
            <a:r>
              <a:rPr lang="ru-RU" sz="2800" dirty="0" smtClean="0">
                <a:solidFill>
                  <a:schemeClr val="tx1"/>
                </a:solidFill>
              </a:rPr>
              <a:t> «Секрет счастливых родителей»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Юлия </a:t>
            </a:r>
            <a:r>
              <a:rPr lang="ru-RU" sz="2800" dirty="0" err="1" smtClean="0">
                <a:solidFill>
                  <a:schemeClr val="tx1"/>
                </a:solidFill>
              </a:rPr>
              <a:t>Гиппенрейтер</a:t>
            </a:r>
            <a:r>
              <a:rPr lang="ru-RU" sz="2800" dirty="0" smtClean="0">
                <a:solidFill>
                  <a:schemeClr val="tx1"/>
                </a:solidFill>
              </a:rPr>
              <a:t> «Общаться с ребенком. Как?»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Юлия </a:t>
            </a:r>
            <a:r>
              <a:rPr lang="ru-RU" sz="2800" dirty="0" err="1" smtClean="0">
                <a:solidFill>
                  <a:schemeClr val="tx1"/>
                </a:solidFill>
              </a:rPr>
              <a:t>Гиппенрейтер</a:t>
            </a:r>
            <a:r>
              <a:rPr lang="ru-RU" sz="2800" dirty="0" smtClean="0">
                <a:solidFill>
                  <a:schemeClr val="tx1"/>
                </a:solidFill>
              </a:rPr>
              <a:t> «Продолжаем</a:t>
            </a:r>
            <a:r>
              <a:rPr lang="ru-RU" sz="2800" dirty="0" smtClean="0">
                <a:solidFill>
                  <a:srgbClr val="002060"/>
                </a:solidFill>
              </a:rPr>
              <a:t> о</a:t>
            </a:r>
            <a:r>
              <a:rPr lang="ru-RU" sz="2800" dirty="0" smtClean="0">
                <a:solidFill>
                  <a:schemeClr val="tx1"/>
                </a:solidFill>
              </a:rPr>
              <a:t>бщаться с ребенком. Так?»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Мария </a:t>
            </a:r>
            <a:r>
              <a:rPr lang="ru-RU" sz="2800" dirty="0" err="1" smtClean="0">
                <a:solidFill>
                  <a:schemeClr val="tx1"/>
                </a:solidFill>
              </a:rPr>
              <a:t>Клименюк</a:t>
            </a:r>
            <a:r>
              <a:rPr lang="ru-RU" sz="2800" dirty="0" smtClean="0">
                <a:solidFill>
                  <a:schemeClr val="tx1"/>
                </a:solidFill>
              </a:rPr>
              <a:t> «Сказки-подсказки для счастливых родителей»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Надежда Клюева «Учим детей общению»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Надежда </a:t>
            </a:r>
            <a:r>
              <a:rPr lang="ru-RU" sz="2800" dirty="0" err="1" smtClean="0">
                <a:solidFill>
                  <a:schemeClr val="tx1"/>
                </a:solidFill>
              </a:rPr>
              <a:t>Кряжева</a:t>
            </a:r>
            <a:r>
              <a:rPr lang="ru-RU" sz="2800" dirty="0" smtClean="0">
                <a:solidFill>
                  <a:schemeClr val="tx1"/>
                </a:solidFill>
              </a:rPr>
              <a:t> « Мир детских эмоций»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Джанет </a:t>
            </a:r>
            <a:r>
              <a:rPr lang="ru-RU" sz="2800" dirty="0" err="1" smtClean="0">
                <a:solidFill>
                  <a:schemeClr val="tx1"/>
                </a:solidFill>
              </a:rPr>
              <a:t>Ленсбери</a:t>
            </a:r>
            <a:r>
              <a:rPr lang="ru-RU" sz="2800" dirty="0" smtClean="0">
                <a:solidFill>
                  <a:schemeClr val="tx1"/>
                </a:solidFill>
              </a:rPr>
              <a:t> «Плохих детей не бывает!»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Роза </a:t>
            </a:r>
            <a:r>
              <a:rPr lang="ru-RU" sz="2800" dirty="0" err="1" smtClean="0">
                <a:solidFill>
                  <a:schemeClr val="tx1"/>
                </a:solidFill>
              </a:rPr>
              <a:t>Хазиева</a:t>
            </a:r>
            <a:r>
              <a:rPr lang="ru-RU" sz="2800" dirty="0" smtClean="0">
                <a:solidFill>
                  <a:schemeClr val="tx1"/>
                </a:solidFill>
              </a:rPr>
              <a:t> «Растим ребенка счастливым и успешным»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ru-RU"/>
          </a:p>
        </p:txBody>
      </p:sp>
      <p:pic>
        <p:nvPicPr>
          <p:cNvPr id="3074" name="Picture 2" descr="C:\Documents and Settings\Сергей\Рабочий стол\1 тема\610456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20" y="0"/>
            <a:ext cx="1691680" cy="152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 descr="C:\Users\User\Documents\Тамара\грант\фонд президентских грантов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332656"/>
            <a:ext cx="1584176" cy="62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 descr="C:\Users\User\Documents\Тамара\грант\яргу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1920" y="260648"/>
            <a:ext cx="985521" cy="94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 descr="C:\Users\User\Documents\Тамара\грант\рапк.png"/>
          <p:cNvPicPr preferRelativeResize="0"/>
          <p:nvPr/>
        </p:nvPicPr>
        <p:blipFill rotWithShape="1">
          <a:blip r:embed="rId5">
            <a:alphaModFix/>
          </a:blip>
          <a:srcRect l="19534" t="14734" r="20507" b="16307"/>
          <a:stretch/>
        </p:blipFill>
        <p:spPr>
          <a:xfrm>
            <a:off x="7164288" y="332656"/>
            <a:ext cx="1261110" cy="8558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571472" y="2143116"/>
            <a:ext cx="7772400" cy="173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ru-RU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Новости, расписание, статьи: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rapk.org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vk.com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school_psy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</a:t>
            </a:r>
            <a:r>
              <a:rPr lang="ru-RU" sz="4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секретыродителей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ubTitle" idx="1"/>
          </p:nvPr>
        </p:nvSpPr>
        <p:spPr>
          <a:xfrm>
            <a:off x="785786" y="4857760"/>
            <a:ext cx="7776864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Запись на индивидуальные консультации:</a:t>
            </a:r>
            <a:endParaRPr dirty="0"/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663-611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794519"/>
          </a:xfrm>
        </p:spPr>
        <p:txBody>
          <a:bodyPr/>
          <a:lstStyle/>
          <a:p>
            <a:r>
              <a:rPr lang="ru-RU" sz="2800" b="1" dirty="0" smtClean="0"/>
              <a:t>Основные направления проекта: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9512" y="714356"/>
            <a:ext cx="8964488" cy="5929354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ru-RU" sz="2000" b="1" dirty="0" smtClean="0">
                <a:solidFill>
                  <a:srgbClr val="0070C0"/>
                </a:solidFill>
              </a:rPr>
              <a:t>«</a:t>
            </a:r>
            <a:r>
              <a:rPr lang="ru-RU" sz="2400" b="1" dirty="0" smtClean="0">
                <a:solidFill>
                  <a:srgbClr val="0070C0"/>
                </a:solidFill>
              </a:rPr>
              <a:t>РОДИТЕЛЬСКИЙ УНИВЕРСИТЕТ»</a:t>
            </a:r>
            <a:r>
              <a:rPr lang="ru-RU" sz="2400" b="1" dirty="0" smtClean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- цикл интерактивных лекций, посвященных вопросам </a:t>
            </a:r>
            <a:r>
              <a:rPr lang="ru-RU" sz="2400" dirty="0" err="1" smtClean="0">
                <a:solidFill>
                  <a:schemeClr val="tx1"/>
                </a:solidFill>
              </a:rPr>
              <a:t>родительства</a:t>
            </a:r>
            <a:r>
              <a:rPr lang="ru-RU" sz="2400" dirty="0" smtClean="0">
                <a:solidFill>
                  <a:schemeClr val="tx1"/>
                </a:solidFill>
              </a:rPr>
              <a:t>, семейных отношений (</a:t>
            </a:r>
            <a:r>
              <a:rPr lang="ru-RU" sz="2400" dirty="0" err="1" smtClean="0">
                <a:solidFill>
                  <a:schemeClr val="tx1"/>
                </a:solidFill>
              </a:rPr>
              <a:t>ЯрГУ</a:t>
            </a:r>
            <a:r>
              <a:rPr lang="ru-RU" sz="2400" dirty="0" smtClean="0">
                <a:solidFill>
                  <a:schemeClr val="tx1"/>
                </a:solidFill>
              </a:rPr>
              <a:t> им. П.Г. Демидова, каждая последняя среда месяца)</a:t>
            </a:r>
          </a:p>
          <a:p>
            <a:pPr algn="l"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ГРУППОВЫЕ КОНСУЛЬТАЦИИ</a:t>
            </a:r>
            <a:r>
              <a:rPr lang="ru-RU" sz="2400" b="1" dirty="0" smtClean="0">
                <a:solidFill>
                  <a:schemeClr val="tx1"/>
                </a:solidFill>
              </a:rPr>
              <a:t> -</a:t>
            </a:r>
            <a:r>
              <a:rPr lang="ru-RU" sz="2400" dirty="0" smtClean="0">
                <a:solidFill>
                  <a:schemeClr val="tx1"/>
                </a:solidFill>
              </a:rPr>
              <a:t> в школах и детских садах г.Ярославля, г.Тутаева, г.Данилова</a:t>
            </a:r>
          </a:p>
          <a:p>
            <a:pPr algn="l"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КОНКУРС ДЛЯ СЕМЕЙ «ДАВАЙ ПОИГРАЕМ!»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(13 марта- 30 апреля </a:t>
            </a:r>
            <a:r>
              <a:rPr lang="ru-RU" sz="2400" dirty="0" smtClean="0">
                <a:solidFill>
                  <a:schemeClr val="tx1"/>
                </a:solidFill>
              </a:rPr>
              <a:t>2018 г.)</a:t>
            </a:r>
          </a:p>
          <a:p>
            <a:pPr algn="l"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СОЗДАНИЕ БРОШЮРЫ </a:t>
            </a:r>
            <a:r>
              <a:rPr lang="ru-RU" sz="2400" b="1" dirty="0" smtClean="0">
                <a:solidFill>
                  <a:schemeClr val="tx1"/>
                </a:solidFill>
              </a:rPr>
              <a:t>«Секреты успешных родителей: семейная игротека»</a:t>
            </a:r>
            <a:r>
              <a:rPr lang="ru-RU" sz="2400" dirty="0" smtClean="0">
                <a:solidFill>
                  <a:schemeClr val="tx1"/>
                </a:solidFill>
              </a:rPr>
              <a:t> (коллекция семейных игр традиционных и новых для российской культуры)</a:t>
            </a:r>
          </a:p>
          <a:p>
            <a:pPr algn="l"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Фестиваль «ИГРОФЕСТ» </a:t>
            </a:r>
            <a:r>
              <a:rPr lang="ru-RU" sz="2400" dirty="0" smtClean="0">
                <a:solidFill>
                  <a:schemeClr val="tx1"/>
                </a:solidFill>
              </a:rPr>
              <a:t>(июль 2018 г.)</a:t>
            </a:r>
          </a:p>
          <a:p>
            <a:pPr algn="l"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ОБУЧЕНИЕ</a:t>
            </a:r>
            <a:r>
              <a:rPr lang="ru-RU" sz="2400" dirty="0" smtClean="0">
                <a:solidFill>
                  <a:schemeClr val="tx1"/>
                </a:solidFill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</a:rPr>
              <a:t>ПСИХОЛОГОВ</a:t>
            </a:r>
            <a:r>
              <a:rPr lang="ru-RU" sz="2400" dirty="0" smtClean="0">
                <a:solidFill>
                  <a:schemeClr val="tx1"/>
                </a:solidFill>
              </a:rPr>
              <a:t> детских садов и школ современным технологиям повышения родительской компетентности</a:t>
            </a:r>
          </a:p>
          <a:p>
            <a:pPr algn="l"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ПРОСВЕТИТЕЛЬСКИЕ СТАТЬИ </a:t>
            </a:r>
            <a:r>
              <a:rPr lang="ru-RU" sz="2400" dirty="0" smtClean="0">
                <a:solidFill>
                  <a:schemeClr val="tx1"/>
                </a:solidFill>
              </a:rPr>
              <a:t>по вопросам семейных взаимоотношений</a:t>
            </a:r>
          </a:p>
          <a:p>
            <a:pPr algn="l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ГРУППОВЫЕ КОНСУЛЬТАЦИИ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85860"/>
          <a:ext cx="9144000" cy="514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20"/>
                <a:gridCol w="5292080"/>
              </a:tblGrid>
              <a:tr h="72395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ТЕМА</a:t>
                      </a:r>
                      <a:endParaRPr lang="ru-RU" sz="2400" dirty="0"/>
                    </a:p>
                  </a:txBody>
                  <a:tcPr/>
                </a:tc>
              </a:tr>
              <a:tr h="83945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Март 2018 г.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СЕКРЕТЫ СЧАСТЛИВЫХ СЕМЕЙ</a:t>
                      </a:r>
                      <a:endParaRPr lang="ru-RU" sz="2400" b="1" dirty="0"/>
                    </a:p>
                  </a:txBody>
                  <a:tcPr/>
                </a:tc>
              </a:tr>
              <a:tr h="72395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Апрель 2018 г.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ИГРАЕМ ВСЕЙ СЕМЬЕЙ</a:t>
                      </a:r>
                      <a:endParaRPr lang="ru-RU" sz="2400" b="1" dirty="0"/>
                    </a:p>
                  </a:txBody>
                  <a:tcPr/>
                </a:tc>
              </a:tr>
              <a:tr h="142808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Сентябрь 2018 г.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ДОМАШНИЕ ПОСИДЕЛКИ (традиционные и семейные настольные игры)</a:t>
                      </a:r>
                      <a:endParaRPr lang="ru-RU" sz="2400" b="1" dirty="0"/>
                    </a:p>
                  </a:txBody>
                  <a:tcPr/>
                </a:tc>
              </a:tr>
              <a:tr h="1428082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Октябрь</a:t>
                      </a:r>
                      <a:r>
                        <a:rPr lang="ru-RU" sz="2400" b="1" baseline="0" dirty="0" smtClean="0"/>
                        <a:t> 2018 г.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</a:t>
                      </a:r>
                      <a:r>
                        <a:rPr lang="ru-RU" sz="2400" b="1" baseline="0" dirty="0" smtClean="0"/>
                        <a:t> У НАС ВО ДВОРЕ (традиционные и семейные подвижные игры)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-RU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95536" y="404665"/>
            <a:ext cx="77724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Documents and Settings\Admin\Мои документы\грант\групповые консультации\ру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7871"/>
            <a:ext cx="5286412" cy="2970129"/>
          </a:xfrm>
          <a:prstGeom prst="rect">
            <a:avLst/>
          </a:prstGeom>
          <a:noFill/>
        </p:spPr>
      </p:pic>
      <p:pic>
        <p:nvPicPr>
          <p:cNvPr id="6" name="Picture 2" descr="C:\Documents and Settings\Сергей\Рабочий стол\1 тема\таз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5572131" cy="3937194"/>
          </a:xfrm>
          <a:prstGeom prst="rect">
            <a:avLst/>
          </a:prstGeom>
          <a:noFill/>
        </p:spPr>
      </p:pic>
      <p:pic>
        <p:nvPicPr>
          <p:cNvPr id="2053" name="Picture 5" descr="C:\Documents and Settings\Сергей\Рабочий стол\1 тема\depositphotos_129497536-stock-photo-one-little-cute-smiling-bo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642918"/>
            <a:ext cx="2519350" cy="2850990"/>
          </a:xfrm>
          <a:prstGeom prst="rect">
            <a:avLst/>
          </a:prstGeom>
          <a:noFill/>
        </p:spPr>
      </p:pic>
      <p:pic>
        <p:nvPicPr>
          <p:cNvPr id="1026" name="Picture 2" descr="C:\Users\User\Google Диск\Президентский_грант\Групповые консультации\март_Секреты счастливых семей\картинки к слайдам\izobrazhenie-117vk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2450" y="4725144"/>
            <a:ext cx="3761550" cy="1224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РОДИТЕЛЬСКИЙ УНИВЕРСИТЕТ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358246" cy="14939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Родители 21 века. Какие они?</a:t>
            </a:r>
            <a:endParaRPr lang="ru-RU" dirty="0" smtClean="0">
              <a:solidFill>
                <a:schemeClr val="tx1"/>
              </a:solidFill>
              <a:hlinkClick r:id="rId2"/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https://www.youtube.com/watch?v=tkcIL_qiUlg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ru-RU"/>
          </a:p>
        </p:txBody>
      </p:sp>
      <p:pic>
        <p:nvPicPr>
          <p:cNvPr id="6" name="Picture 2" descr="C:\Users\Елена\Documents\ЛЕНА\РОДИТЕЛЬСКИЙ УНИВЕРСИТЕТ\родители 21 века\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2688820"/>
            <a:ext cx="7317102" cy="416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3998" cy="285752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Папа может! Отец и психологическое благополучие ребенка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Часть 1.</a:t>
            </a:r>
            <a:r>
              <a:rPr lang="ru-RU" sz="3200" dirty="0" smtClean="0"/>
              <a:t> </a:t>
            </a: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en-US" sz="2800" b="0" dirty="0" smtClean="0">
                <a:hlinkClick r:id="rId2"/>
              </a:rPr>
              <a:t>https://www.youtube.com/watch?v=9o6bmLN2Pu8</a:t>
            </a:r>
            <a:r>
              <a:rPr lang="ru-RU" sz="2800" b="0" dirty="0" smtClean="0"/>
              <a:t> </a:t>
            </a:r>
            <a:br>
              <a:rPr lang="ru-RU" sz="2800" b="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Часть 2.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en-US" sz="2800" b="0" dirty="0" smtClean="0">
                <a:solidFill>
                  <a:srgbClr val="002060"/>
                </a:solidFill>
                <a:hlinkClick r:id="rId3"/>
              </a:rPr>
              <a:t>https://www.youtube.com/watch?v=tvaPukezgy4</a:t>
            </a:r>
            <a:r>
              <a:rPr lang="ru-RU" sz="2800" b="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 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8640960" cy="83502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РОДИТЕЛЬСКИЙ УНИВЕРСИТЕТ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ru-RU"/>
          </a:p>
        </p:txBody>
      </p:sp>
      <p:pic>
        <p:nvPicPr>
          <p:cNvPr id="5122" name="Picture 2" descr="C:\Documents and Settings\Сергей\Рабочий стол\1 тема\33792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3717031"/>
            <a:ext cx="4032448" cy="312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3998" cy="285752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Семье все возрасты </a:t>
            </a:r>
            <a:r>
              <a:rPr lang="ru-RU" sz="3600" dirty="0" smtClean="0">
                <a:solidFill>
                  <a:srgbClr val="002060"/>
                </a:solidFill>
              </a:rPr>
              <a:t>покорны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(</a:t>
            </a:r>
            <a:r>
              <a:rPr lang="ru-RU" sz="3200" dirty="0" smtClean="0">
                <a:solidFill>
                  <a:srgbClr val="002060"/>
                </a:solidFill>
              </a:rPr>
              <a:t>особенности общения представителей семейных поколений)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28 марта 2018 г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18.30 - </a:t>
            </a:r>
            <a:r>
              <a:rPr lang="ru-RU" sz="2800" dirty="0" smtClean="0"/>
              <a:t>актовый зал </a:t>
            </a:r>
            <a:r>
              <a:rPr lang="ru-RU" sz="2800" dirty="0" err="1" smtClean="0"/>
              <a:t>ЯрГУ</a:t>
            </a:r>
            <a:r>
              <a:rPr lang="ru-RU" sz="2800" dirty="0" smtClean="0"/>
              <a:t> им. П.Г.Демидова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smtClean="0"/>
              <a:t>ул. Советская, 14, 2 этаж)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 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0"/>
            <a:ext cx="8640960" cy="835025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РОДИТЕЛЬСКИЙ УНИВЕРСИТЕТ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ru-RU"/>
          </a:p>
        </p:txBody>
      </p:sp>
      <p:pic>
        <p:nvPicPr>
          <p:cNvPr id="1026" name="Picture 2" descr="C:\Users\User\Google Диск\Президентский_грант\Групповые консультации\март_Секреты счастливых семей\картинки к слайдам\family-clipart-b26db6314601357bb3e105af754f7c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406550"/>
            <a:ext cx="4585320" cy="345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Особенности современных родителей и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ru-RU"/>
          </a:p>
        </p:txBody>
      </p:sp>
      <p:pic>
        <p:nvPicPr>
          <p:cNvPr id="7" name="Picture 4" descr="C:\Users\Елена\Desktop\подросток\vector-cartoon-funny-boy-with-computer-hand-drawing-style-FRcYwE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1862138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Елена\Desktop\подросток\depositphotos_3716829-Puffed-up-gi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5" y="4167188"/>
            <a:ext cx="2351088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Елена\Desktop\подросток\727610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500174"/>
            <a:ext cx="14239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Елена\Desktop\подросток\16902747-punk-emo-teenager-Stock-Pho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285992"/>
            <a:ext cx="17494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Елена\Desktop\подросток\depositphotos_32826909-stock-illustration-parents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928801"/>
            <a:ext cx="2746375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Елена\Desktop\подросток\99b3c88cf71fa05d439a04f6ed41c97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45025"/>
            <a:ext cx="227488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Users\Елена\Desktop\подросток\75e3bc4b080d4cb2e63a6640b2bb4d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5214950"/>
            <a:ext cx="42794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ru-RU"/>
          </a:p>
        </p:txBody>
      </p:sp>
      <p:pic>
        <p:nvPicPr>
          <p:cNvPr id="4098" name="Picture 2" descr="C:\Documents and Settings\Сергей\Рабочий стол\1 тема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914406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387</Words>
  <Application>Microsoft Office PowerPoint</Application>
  <PresentationFormat>Экран (4:3)</PresentationFormat>
  <Paragraphs>105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Тема Office</vt:lpstr>
      <vt:lpstr>Слайд 1</vt:lpstr>
      <vt:lpstr>Основные направления проекта:</vt:lpstr>
      <vt:lpstr>ГРУППОВЫЕ КОНСУЛЬТАЦИИ</vt:lpstr>
      <vt:lpstr>Слайд 4</vt:lpstr>
      <vt:lpstr>РОДИТЕЛЬСКИЙ УНИВЕРСИТЕТ</vt:lpstr>
      <vt:lpstr>Папа может! Отец и психологическое благополучие ребенка Часть 1.  https://www.youtube.com/watch?v=9o6bmLN2Pu8  Часть 2.  https://www.youtube.com/watch?v=tvaPukezgy4     </vt:lpstr>
      <vt:lpstr>Семье все возрасты покорны  (особенности общения представителей семейных поколений) 28 марта 2018 г.  18.30 - актовый зал ЯрГУ им. П.Г.Демидова  (ул. Советская, 14, 2 этаж)     </vt:lpstr>
      <vt:lpstr>Особенности современных родителей и детей</vt:lpstr>
      <vt:lpstr>Слайд 9</vt:lpstr>
      <vt:lpstr>Психологические характеристики благополучной семьи (М.Боуэн) </vt:lpstr>
      <vt:lpstr>ЧТО делать? – КАК делать?</vt:lpstr>
      <vt:lpstr>ДОВЕРИЕ</vt:lpstr>
      <vt:lpstr>ЧТО делать? – КАК делать?</vt:lpstr>
      <vt:lpstr>ПОДДЕРЖКА И ВЗАИМОУВАЖЕНИЕ</vt:lpstr>
      <vt:lpstr>ЧТО еще?   и КАК?</vt:lpstr>
      <vt:lpstr>ЧТО делать? – КАК делать?</vt:lpstr>
      <vt:lpstr>КОНКУРС ДЛЯ СЕМЕЙ «ДАВАЙ ПОИГРАЕМ»   (13 марта-30 апреля 2018 г.) </vt:lpstr>
      <vt:lpstr>В ПОМОЩЬ РОДИТЕЛЯМ</vt:lpstr>
      <vt:lpstr>Новости, расписание, статьи: rapk.org vk.com/school_psy   #секретыродителей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Kutukov</dc:creator>
  <cp:lastModifiedBy>User</cp:lastModifiedBy>
  <cp:revision>95</cp:revision>
  <dcterms:modified xsi:type="dcterms:W3CDTF">2018-03-12T13:16:06Z</dcterms:modified>
</cp:coreProperties>
</file>