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70" r:id="rId14"/>
    <p:sldId id="269" r:id="rId15"/>
    <p:sldId id="272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FF73-5E24-4C2E-802D-7C1EEE3B75DD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D49D2-6CB9-4DBF-85E2-509DE2414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489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FF73-5E24-4C2E-802D-7C1EEE3B75DD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D49D2-6CB9-4DBF-85E2-509DE2414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968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FF73-5E24-4C2E-802D-7C1EEE3B75DD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D49D2-6CB9-4DBF-85E2-509DE2414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793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FF73-5E24-4C2E-802D-7C1EEE3B75DD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D49D2-6CB9-4DBF-85E2-509DE2414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787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FF73-5E24-4C2E-802D-7C1EEE3B75DD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D49D2-6CB9-4DBF-85E2-509DE2414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806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FF73-5E24-4C2E-802D-7C1EEE3B75DD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D49D2-6CB9-4DBF-85E2-509DE2414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376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FF73-5E24-4C2E-802D-7C1EEE3B75DD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D49D2-6CB9-4DBF-85E2-509DE2414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242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FF73-5E24-4C2E-802D-7C1EEE3B75DD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D49D2-6CB9-4DBF-85E2-509DE24145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7273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FF73-5E24-4C2E-802D-7C1EEE3B75DD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D49D2-6CB9-4DBF-85E2-509DE24145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54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FF73-5E24-4C2E-802D-7C1EEE3B75DD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D49D2-6CB9-4DBF-85E2-509DE2414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204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FF73-5E24-4C2E-802D-7C1EEE3B75DD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D49D2-6CB9-4DBF-85E2-509DE2414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248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FF73-5E24-4C2E-802D-7C1EEE3B75DD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D49D2-6CB9-4DBF-85E2-509DE2414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805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FF73-5E24-4C2E-802D-7C1EEE3B75DD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D49D2-6CB9-4DBF-85E2-509DE2414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601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FF73-5E24-4C2E-802D-7C1EEE3B75DD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D49D2-6CB9-4DBF-85E2-509DE2414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5355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FF73-5E24-4C2E-802D-7C1EEE3B75DD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D49D2-6CB9-4DBF-85E2-509DE2414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828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FF73-5E24-4C2E-802D-7C1EEE3B75DD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D49D2-6CB9-4DBF-85E2-509DE2414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460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FF73-5E24-4C2E-802D-7C1EEE3B75DD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D49D2-6CB9-4DBF-85E2-509DE2414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3212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FF73-5E24-4C2E-802D-7C1EEE3B75DD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D49D2-6CB9-4DBF-85E2-509DE24145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7206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FF73-5E24-4C2E-802D-7C1EEE3B75DD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D49D2-6CB9-4DBF-85E2-509DE24145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04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FF73-5E24-4C2E-802D-7C1EEE3B75DD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D49D2-6CB9-4DBF-85E2-509DE2414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80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FF73-5E24-4C2E-802D-7C1EEE3B75DD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D49D2-6CB9-4DBF-85E2-509DE2414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188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FF73-5E24-4C2E-802D-7C1EEE3B75DD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D49D2-6CB9-4DBF-85E2-509DE2414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819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68CFF73-5E24-4C2E-802D-7C1EEE3B75DD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D49D2-6CB9-4DBF-85E2-509DE2414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9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68CFF73-5E24-4C2E-802D-7C1EEE3B75DD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D49D2-6CB9-4DBF-85E2-509DE2414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79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11575"/>
            <a:ext cx="9144000" cy="2387600"/>
          </a:xfrm>
        </p:spPr>
        <p:txBody>
          <a:bodyPr>
            <a:normAutofit/>
          </a:bodyPr>
          <a:lstStyle/>
          <a:p>
            <a:r>
              <a:rPr lang="ru-RU" sz="4800" dirty="0"/>
              <a:t>Межполушарное взаимодействие.</a:t>
            </a:r>
            <a:br>
              <a:rPr lang="ru-RU" sz="4800" dirty="0"/>
            </a:br>
            <a:r>
              <a:rPr lang="ru-RU" sz="4800" dirty="0"/>
              <a:t>Связь мелкой моторики и речи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7815" y="3747005"/>
            <a:ext cx="9144000" cy="1655762"/>
          </a:xfrm>
        </p:spPr>
        <p:txBody>
          <a:bodyPr/>
          <a:lstStyle/>
          <a:p>
            <a:pPr algn="r"/>
            <a:r>
              <a:rPr lang="ru-RU" dirty="0"/>
              <a:t>Педагог-психолог:  Пелевина Вера Андреевна</a:t>
            </a:r>
          </a:p>
          <a:p>
            <a:pPr algn="r"/>
            <a:r>
              <a:rPr lang="ru-RU" dirty="0"/>
              <a:t>Учитель-логопед:  Фещенко Анна Павловна</a:t>
            </a:r>
          </a:p>
          <a:p>
            <a:pPr algn="r"/>
            <a:r>
              <a:rPr lang="ru-RU" dirty="0"/>
              <a:t>МДОУ «Детский сад №52»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31803" y="5688932"/>
            <a:ext cx="2328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Ярославль, 2019</a:t>
            </a:r>
          </a:p>
        </p:txBody>
      </p:sp>
    </p:spTree>
    <p:extLst>
      <p:ext uri="{BB962C8B-B14F-4D97-AF65-F5344CB8AC3E}">
        <p14:creationId xmlns:p14="http://schemas.microsoft.com/office/powerpoint/2010/main" val="2681342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9317" y="211015"/>
            <a:ext cx="1057890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Мелкая моторика – это согласованные движения пальцев рук, умения ребенка «пользоваться» этими движениями. Пальчиковые игры и упражнения – уникальное средство для развития мелкой моторики, среди которых ведущее место занимают двигательные упражнения с использованием нетрадиционных предметов.</a:t>
            </a:r>
          </a:p>
        </p:txBody>
      </p:sp>
      <p:pic>
        <p:nvPicPr>
          <p:cNvPr id="5" name="Рисунок 4" descr="0004-004-sredstva-razvitija-melkoj-motori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560320"/>
            <a:ext cx="9144000" cy="42976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5127" y="379828"/>
            <a:ext cx="10515600" cy="580030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000" b="1" u="sng" dirty="0"/>
              <a:t>Игры с прищепками</a:t>
            </a:r>
            <a:r>
              <a:rPr lang="ru-RU" sz="3000" i="1" dirty="0"/>
              <a:t>:</a:t>
            </a:r>
          </a:p>
          <a:p>
            <a:pPr>
              <a:buNone/>
            </a:pPr>
            <a:endParaRPr lang="ru-RU" sz="3000" i="1" dirty="0"/>
          </a:p>
          <a:p>
            <a:pPr>
              <a:buNone/>
            </a:pPr>
            <a:r>
              <a:rPr lang="ru-RU" sz="3000" i="1" dirty="0"/>
              <a:t> Дети и взрослые берут в руки прищепки.</a:t>
            </a:r>
            <a:br>
              <a:rPr lang="ru-RU" sz="3000" dirty="0"/>
            </a:br>
            <a:endParaRPr lang="ru-RU" sz="3000" dirty="0"/>
          </a:p>
          <a:p>
            <a:pPr>
              <a:buNone/>
            </a:pPr>
            <a:r>
              <a:rPr lang="ru-RU" sz="3000" b="1" dirty="0"/>
              <a:t>«</a:t>
            </a:r>
            <a:r>
              <a:rPr lang="ru-RU" sz="3200" b="1" dirty="0"/>
              <a:t>Вместо шубки лишь иголки,</a:t>
            </a:r>
          </a:p>
          <a:p>
            <a:pPr>
              <a:buNone/>
            </a:pPr>
            <a:r>
              <a:rPr lang="ru-RU" sz="3200" b="1" dirty="0"/>
              <a:t>Не страшны ему и волки,</a:t>
            </a:r>
          </a:p>
          <a:p>
            <a:pPr>
              <a:buNone/>
            </a:pPr>
            <a:r>
              <a:rPr lang="ru-RU" sz="3200" b="1" dirty="0"/>
              <a:t>Колкий шар не видно ножек,</a:t>
            </a:r>
          </a:p>
          <a:p>
            <a:pPr>
              <a:buNone/>
            </a:pPr>
            <a:r>
              <a:rPr lang="ru-RU" sz="3200" b="1" dirty="0"/>
              <a:t>Звать его, конечно… (ёжик)</a:t>
            </a:r>
            <a:r>
              <a:rPr lang="ru-RU" sz="3000" b="1" dirty="0"/>
              <a:t>»</a:t>
            </a:r>
            <a:endParaRPr lang="ru-RU" sz="3000" b="1" i="1" dirty="0"/>
          </a:p>
          <a:p>
            <a:pPr>
              <a:buNone/>
            </a:pPr>
            <a:endParaRPr lang="ru-RU" sz="3000" i="1" dirty="0"/>
          </a:p>
          <a:p>
            <a:pPr>
              <a:buNone/>
            </a:pPr>
            <a:endParaRPr lang="ru-RU" sz="3000" i="1" dirty="0"/>
          </a:p>
          <a:p>
            <a:pPr>
              <a:buNone/>
            </a:pPr>
            <a:r>
              <a:rPr lang="ru-RU" sz="3000" i="1" dirty="0"/>
              <a:t>Придавливать прищепкой подушечки пальцев правой, затем левой руки, начиная с большого пальца и заканчивая мизинцем.</a:t>
            </a:r>
          </a:p>
          <a:p>
            <a:endParaRPr lang="ru-RU" dirty="0"/>
          </a:p>
          <a:p>
            <a:pPr>
              <a:buNone/>
            </a:pPr>
            <a:br>
              <a:rPr lang="ru-RU" b="1" dirty="0"/>
            </a:br>
            <a:endParaRPr lang="ru-RU" dirty="0"/>
          </a:p>
        </p:txBody>
      </p:sp>
      <p:pic>
        <p:nvPicPr>
          <p:cNvPr id="4" name="Рисунок 3" descr="i0e71601b11d0a1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55989" y="706900"/>
            <a:ext cx="3793588" cy="284519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5127" y="422032"/>
            <a:ext cx="10515600" cy="5758106"/>
          </a:xfrm>
        </p:spPr>
        <p:txBody>
          <a:bodyPr/>
          <a:lstStyle/>
          <a:p>
            <a:pPr>
              <a:buNone/>
            </a:pPr>
            <a:r>
              <a:rPr lang="ru-RU" b="1" u="sng" dirty="0"/>
              <a:t>Игры с массажными мячами: </a:t>
            </a:r>
          </a:p>
          <a:p>
            <a:pPr>
              <a:buNone/>
            </a:pPr>
            <a:r>
              <a:rPr lang="ru-RU" b="1" u="sng" dirty="0"/>
              <a:t> </a:t>
            </a:r>
          </a:p>
          <a:p>
            <a:pPr>
              <a:buNone/>
            </a:pPr>
            <a:r>
              <a:rPr lang="ru-RU" i="1" dirty="0"/>
              <a:t>Дети и взрослые берут мячи</a:t>
            </a:r>
            <a:endParaRPr lang="ru-RU" dirty="0"/>
          </a:p>
          <a:p>
            <a:pPr>
              <a:buNone/>
            </a:pPr>
            <a:endParaRPr lang="ru-RU" b="1" dirty="0"/>
          </a:p>
          <a:p>
            <a:pPr>
              <a:buNone/>
            </a:pPr>
            <a:r>
              <a:rPr lang="ru-RU" b="1" dirty="0"/>
              <a:t>«Крепко мячик мы сжимаем,	</a:t>
            </a:r>
          </a:p>
          <a:p>
            <a:pPr>
              <a:buNone/>
            </a:pPr>
            <a:r>
              <a:rPr lang="ru-RU" b="1" dirty="0"/>
              <a:t>Наши пальцы напрягаем,	</a:t>
            </a:r>
          </a:p>
          <a:p>
            <a:pPr>
              <a:buNone/>
            </a:pPr>
            <a:r>
              <a:rPr lang="ru-RU" b="1" dirty="0"/>
              <a:t>Чтобы пальцы никогда</a:t>
            </a:r>
          </a:p>
          <a:p>
            <a:pPr>
              <a:buNone/>
            </a:pPr>
            <a:r>
              <a:rPr lang="ru-RU" b="1" dirty="0"/>
              <a:t>Не боялись бы труда».</a:t>
            </a:r>
          </a:p>
          <a:p>
            <a:pPr>
              <a:buNone/>
            </a:pPr>
            <a:endParaRPr lang="ru-RU" b="1" dirty="0"/>
          </a:p>
          <a:p>
            <a:pPr>
              <a:buNone/>
            </a:pPr>
            <a:r>
              <a:rPr lang="ru-RU" i="1" dirty="0"/>
              <a:t>Поочередно сжимать мяч: сначала правой, затем левой рукой. </a:t>
            </a:r>
          </a:p>
          <a:p>
            <a:endParaRPr lang="ru-RU" dirty="0"/>
          </a:p>
        </p:txBody>
      </p:sp>
      <p:pic>
        <p:nvPicPr>
          <p:cNvPr id="4" name="Рисунок 3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8600" y="506437"/>
            <a:ext cx="4703523" cy="353109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5127" y="422031"/>
            <a:ext cx="10515600" cy="5772174"/>
          </a:xfrm>
        </p:spPr>
        <p:txBody>
          <a:bodyPr>
            <a:normAutofit/>
          </a:bodyPr>
          <a:lstStyle/>
          <a:p>
            <a:r>
              <a:rPr lang="ru-RU" b="1" u="sng" dirty="0"/>
              <a:t>Игры с карандашом:  </a:t>
            </a:r>
          </a:p>
          <a:p>
            <a:pPr>
              <a:buNone/>
            </a:pPr>
            <a:endParaRPr lang="ru-RU" i="1" dirty="0"/>
          </a:p>
          <a:p>
            <a:pPr>
              <a:buNone/>
            </a:pPr>
            <a:r>
              <a:rPr lang="ru-RU" i="1" dirty="0"/>
              <a:t>Дети и взрослые берут в руки</a:t>
            </a:r>
          </a:p>
          <a:p>
            <a:pPr>
              <a:buNone/>
            </a:pPr>
            <a:r>
              <a:rPr lang="ru-RU" i="1" dirty="0"/>
              <a:t> карандаши</a:t>
            </a:r>
            <a:endParaRPr lang="ru-RU" dirty="0"/>
          </a:p>
          <a:p>
            <a:pPr>
              <a:buNone/>
            </a:pPr>
            <a:endParaRPr lang="ru-RU" b="1" dirty="0"/>
          </a:p>
          <a:p>
            <a:pPr>
              <a:buNone/>
            </a:pPr>
            <a:r>
              <a:rPr lang="ru-RU" b="1" dirty="0"/>
              <a:t>«По ладошке круг катаю,	                                    </a:t>
            </a:r>
          </a:p>
          <a:p>
            <a:pPr>
              <a:buNone/>
            </a:pPr>
            <a:r>
              <a:rPr lang="ru-RU" b="1" dirty="0"/>
              <a:t>Карандаш не выпускаю».	 </a:t>
            </a:r>
            <a:endParaRPr lang="ru-RU" i="1" dirty="0"/>
          </a:p>
          <a:p>
            <a:pPr>
              <a:buNone/>
            </a:pPr>
            <a:endParaRPr lang="ru-RU" i="1" dirty="0"/>
          </a:p>
          <a:p>
            <a:pPr>
              <a:buNone/>
            </a:pPr>
            <a:endParaRPr lang="ru-RU" i="1" dirty="0"/>
          </a:p>
          <a:p>
            <a:pPr>
              <a:buNone/>
            </a:pPr>
            <a:r>
              <a:rPr lang="ru-RU" i="1" dirty="0"/>
              <a:t>Вращать карандаш всем   пальцами одной руки, затем другой.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8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55902" y="719797"/>
            <a:ext cx="5260848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98F51229-A598-47F8-A7F0-9C342EA2E7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1807" y="365760"/>
            <a:ext cx="6517221" cy="435133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239600F-73D8-4281-BC9F-237890BAC3BF}"/>
              </a:ext>
            </a:extLst>
          </p:cNvPr>
          <p:cNvSpPr/>
          <p:nvPr/>
        </p:nvSpPr>
        <p:spPr>
          <a:xfrm>
            <a:off x="584616" y="365760"/>
            <a:ext cx="91440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u="sng" dirty="0"/>
              <a:t>Самомассаж </a:t>
            </a:r>
            <a:r>
              <a:rPr lang="ru-RU" sz="2800" b="1" u="sng"/>
              <a:t>пальцев рук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b="1" u="sng" dirty="0"/>
          </a:p>
          <a:p>
            <a:r>
              <a:rPr lang="ru-RU" sz="2800" b="1" dirty="0"/>
              <a:t>«Мама, мамочка моя,</a:t>
            </a:r>
          </a:p>
          <a:p>
            <a:r>
              <a:rPr lang="ru-RU" sz="2800" b="1" dirty="0"/>
              <a:t>Как же я люблю тебя!</a:t>
            </a:r>
          </a:p>
          <a:p>
            <a:r>
              <a:rPr lang="ru-RU" sz="2800" b="1" dirty="0"/>
              <a:t>Буду я белье стирать,</a:t>
            </a:r>
          </a:p>
          <a:p>
            <a:r>
              <a:rPr lang="ru-RU" sz="2800" b="1" dirty="0"/>
              <a:t>Мыть посуду, вытирать,</a:t>
            </a:r>
          </a:p>
          <a:p>
            <a:r>
              <a:rPr lang="ru-RU" sz="2800" b="1" dirty="0"/>
              <a:t>Подметать и мыть полы</a:t>
            </a:r>
          </a:p>
          <a:p>
            <a:r>
              <a:rPr lang="ru-RU" sz="2800" b="1" dirty="0"/>
              <a:t>Вовсе не для похвалы!</a:t>
            </a:r>
          </a:p>
          <a:p>
            <a:r>
              <a:rPr lang="ru-RU" sz="2800" b="1" dirty="0"/>
              <a:t>Уберу свои игрушки,</a:t>
            </a:r>
          </a:p>
          <a:p>
            <a:r>
              <a:rPr lang="ru-RU" sz="2800" b="1" dirty="0"/>
              <a:t>Сам помою руки, ушки</a:t>
            </a:r>
          </a:p>
          <a:p>
            <a:r>
              <a:rPr lang="ru-RU" sz="2800" b="1" dirty="0"/>
              <a:t>И, чтоб радовался ты,</a:t>
            </a:r>
          </a:p>
          <a:p>
            <a:r>
              <a:rPr lang="ru-RU" sz="2800" b="1" dirty="0"/>
              <a:t>Подарю тебе цветы»</a:t>
            </a:r>
          </a:p>
          <a:p>
            <a:endParaRPr lang="ru-RU" sz="2800" b="1" dirty="0"/>
          </a:p>
          <a:p>
            <a:r>
              <a:rPr lang="ru-RU" sz="2800" i="1" dirty="0"/>
              <a:t>Самомассаж пальцев, один палец на одну строку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153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56497" y="2363371"/>
            <a:ext cx="78790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Асимметрия полушарий</a:t>
            </a:r>
          </a:p>
        </p:txBody>
      </p:sp>
      <p:pic>
        <p:nvPicPr>
          <p:cNvPr id="1026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870" y="1873405"/>
            <a:ext cx="465939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81853" y="1988470"/>
            <a:ext cx="5404625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Левое</a:t>
            </a:r>
            <a:r>
              <a:rPr lang="ru-RU" dirty="0"/>
              <a:t> </a:t>
            </a:r>
            <a:r>
              <a:rPr lang="ru-RU" sz="2000" dirty="0"/>
              <a:t>полушарие у правшей играет преимущественную роль в экспрессивной и </a:t>
            </a:r>
            <a:r>
              <a:rPr lang="ru-RU" sz="2000" dirty="0" err="1"/>
              <a:t>импрессивной</a:t>
            </a:r>
            <a:r>
              <a:rPr lang="ru-RU" sz="2000" dirty="0"/>
              <a:t> речи, в чтении, письме, вербальной памяти и вербальном мышлении. </a:t>
            </a:r>
            <a:r>
              <a:rPr lang="ru-RU" sz="2000" b="1" dirty="0">
                <a:solidFill>
                  <a:srgbClr val="FF0000"/>
                </a:solidFill>
              </a:rPr>
              <a:t>Правое</a:t>
            </a:r>
            <a:r>
              <a:rPr lang="ru-RU" dirty="0"/>
              <a:t> </a:t>
            </a:r>
            <a:r>
              <a:rPr lang="ru-RU" sz="2000" dirty="0"/>
              <a:t>же полушарие выступает ведущим для неречевого, например, музыкального слуха, зрительно-пространственной ориентации, невербальной памяти, критичности.</a:t>
            </a:r>
          </a:p>
          <a:p>
            <a:endParaRPr lang="ru-RU" dirty="0"/>
          </a:p>
          <a:p>
            <a:r>
              <a:rPr lang="ru-RU" sz="2000" dirty="0"/>
              <a:t>Было показано, что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левое</a:t>
            </a:r>
            <a:r>
              <a:rPr lang="ru-RU" sz="2000" dirty="0"/>
              <a:t> полушарие в большей степени ориентировано на прогнозирование будущих состояний, а </a:t>
            </a:r>
            <a:r>
              <a:rPr lang="ru-RU" sz="2000" b="1" dirty="0">
                <a:solidFill>
                  <a:srgbClr val="FF0000"/>
                </a:solidFill>
              </a:rPr>
              <a:t>правое</a:t>
            </a:r>
            <a:r>
              <a:rPr lang="ru-RU" sz="2000" dirty="0"/>
              <a:t> — на взаимодействие с опытом и с актуально протекающими событиями.</a:t>
            </a:r>
          </a:p>
        </p:txBody>
      </p:sp>
    </p:spTree>
    <p:extLst>
      <p:ext uri="{BB962C8B-B14F-4D97-AF65-F5344CB8AC3E}">
        <p14:creationId xmlns:p14="http://schemas.microsoft.com/office/powerpoint/2010/main" val="3665542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Асимметрия полушарий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51503" y="1795346"/>
            <a:ext cx="661267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/>
              <a:t>Мозолистое тело</a:t>
            </a:r>
            <a:r>
              <a:rPr lang="ru-RU" sz="2000" dirty="0"/>
              <a:t> в буквальном смысле соединяет два полушария головного мозга. Его волокна связывают аналогичные участки коры (например: теменная кора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левого</a:t>
            </a:r>
            <a:r>
              <a:rPr lang="ru-RU" sz="2000" dirty="0"/>
              <a:t> полушария соединяется с таковой </a:t>
            </a:r>
            <a:r>
              <a:rPr lang="ru-RU" sz="2000" b="1" dirty="0">
                <a:solidFill>
                  <a:srgbClr val="FF0000"/>
                </a:solidFill>
              </a:rPr>
              <a:t>правого</a:t>
            </a:r>
            <a:r>
              <a:rPr lang="ru-RU" sz="2000" dirty="0"/>
              <a:t>). Таким образом, волокнистое скопление отвечает за координацию и совместную работу обеих частей мозга.</a:t>
            </a:r>
          </a:p>
          <a:p>
            <a:r>
              <a:rPr lang="ru-RU" sz="2000" dirty="0"/>
              <a:t>Мозолистое тело позволяет «делиться» информацией одному полушарию с другим.</a:t>
            </a:r>
          </a:p>
          <a:p>
            <a:endParaRPr lang="ru-RU" sz="2000" dirty="0"/>
          </a:p>
          <a:p>
            <a:r>
              <a:rPr lang="ru-RU" sz="2000" dirty="0"/>
              <a:t>К функциям этой структуры также относится поддержание интеллектуальной деятельности человека: осуществляя синтез информации двух отделов мозга, мозолистое тело обеспечивает более глубокое осмысление полученных извне данных.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5" y="1501352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56663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Кинезиологические</a:t>
            </a:r>
            <a:r>
              <a:rPr lang="ru-RU" dirty="0"/>
              <a:t> упражнения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6555" y="2019310"/>
            <a:ext cx="5317407" cy="377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Кинезиология</a:t>
            </a:r>
            <a:r>
              <a:rPr lang="ru-RU" dirty="0"/>
              <a:t> – наука о развитии головного мозга через движение. </a:t>
            </a:r>
          </a:p>
          <a:p>
            <a:endParaRPr lang="ru-RU" dirty="0"/>
          </a:p>
          <a:p>
            <a:r>
              <a:rPr lang="ru-RU" dirty="0" err="1"/>
              <a:t>Кинезиологические</a:t>
            </a:r>
            <a:r>
              <a:rPr lang="ru-RU" dirty="0"/>
              <a:t> упражнение – это комплекс движений позволяющих активизировать межполушарное воздействие. </a:t>
            </a:r>
          </a:p>
          <a:p>
            <a:endParaRPr lang="ru-RU" dirty="0"/>
          </a:p>
          <a:p>
            <a:r>
              <a:rPr lang="ru-RU" dirty="0"/>
              <a:t>Предполагается, что </a:t>
            </a:r>
            <a:r>
              <a:rPr lang="ru-RU" dirty="0" err="1"/>
              <a:t>кинезиологические</a:t>
            </a:r>
            <a:r>
              <a:rPr lang="ru-RU" dirty="0"/>
              <a:t> упражнения развивают мозолистое тело, синхронизируют работу полушарий, улучшают мыслительную деятельность, способствуют улучшению память и внимания, облегчают процесс чтения и письма.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962" y="2309380"/>
            <a:ext cx="5754028" cy="293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65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Кинезиологические</a:t>
            </a:r>
            <a:r>
              <a:rPr lang="ru-RU" dirty="0"/>
              <a:t> упражнения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94184" y="2211939"/>
            <a:ext cx="531740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Упражнение «Змейка»</a:t>
            </a:r>
          </a:p>
          <a:p>
            <a:endParaRPr lang="ru-RU" dirty="0"/>
          </a:p>
          <a:p>
            <a:r>
              <a:rPr lang="ru-RU" sz="2000" dirty="0"/>
              <a:t>Скрестите руки ладонями друг к другу, сцепите пальцы в замок, выверните руки к себе. Двигайте пальцем, который укажет ведущий. Палец должен двигаться точно и четко. </a:t>
            </a:r>
          </a:p>
          <a:p>
            <a:r>
              <a:rPr lang="ru-RU" sz="2000" dirty="0"/>
              <a:t>Прикасаться к пальцу нельзя. Последовательно в упражнении должны участвовать все пальцы обеих рук.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424" y="1944377"/>
            <a:ext cx="332422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37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Кинезиологические</a:t>
            </a:r>
            <a:r>
              <a:rPr lang="ru-RU" dirty="0"/>
              <a:t> упражнения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94184" y="2211938"/>
            <a:ext cx="53843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Упражнение «Зеркальное рисование»</a:t>
            </a:r>
          </a:p>
          <a:p>
            <a:endParaRPr lang="ru-RU" dirty="0"/>
          </a:p>
          <a:p>
            <a:r>
              <a:rPr lang="ru-RU" dirty="0"/>
              <a:t>Важно в этом упражнении следить за синхронностью движений и не допускать поочередного рисования правой и левой рукой.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12673" y="2211939"/>
            <a:ext cx="4692773" cy="340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72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Кинезиологические</a:t>
            </a:r>
            <a:r>
              <a:rPr lang="ru-RU" dirty="0"/>
              <a:t> упражнения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94184" y="2211939"/>
            <a:ext cx="531740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Упражнение «Рисующий слон»</a:t>
            </a:r>
          </a:p>
          <a:p>
            <a:endParaRPr lang="ru-RU" dirty="0"/>
          </a:p>
          <a:p>
            <a:r>
              <a:rPr lang="ru-RU" sz="2000" dirty="0"/>
              <a:t>Исходное положение – стоя или сидя. Колени слегка согните.</a:t>
            </a:r>
          </a:p>
          <a:p>
            <a:r>
              <a:rPr lang="ru-RU" sz="2000" dirty="0"/>
              <a:t>Наклонитесь головой к плечу. Вытяните руку вперед и рисуйте то, что видите, большими</a:t>
            </a:r>
          </a:p>
          <a:p>
            <a:r>
              <a:rPr lang="ru-RU" sz="2000" dirty="0"/>
              <a:t>мазками. Затем повторите то же с другой рукой.</a:t>
            </a:r>
            <a:endParaRPr lang="ru-RU" dirty="0"/>
          </a:p>
        </p:txBody>
      </p:sp>
      <p:pic>
        <p:nvPicPr>
          <p:cNvPr id="2050" name="Picture 2" descr="ÐÐ°ÑÑÐ¸Ð½ÐºÐ¸ Ð¿Ð¾ Ð·Ð°Ð¿ÑÐ¾ÑÑ ÑÐ¸ÑÑÑÑÐ¸Ð¹ ÑÐ»Ð¾Ð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731" y="2211939"/>
            <a:ext cx="4605996" cy="345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092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Локализация речи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5520" y="1899705"/>
            <a:ext cx="53174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Более 95% правшей и около 70% лев</a:t>
            </a:r>
            <a:r>
              <a:rPr lang="ru-RU" sz="2400" dirty="0">
                <a:solidFill>
                  <a:srgbClr val="FF0000"/>
                </a:solidFill>
              </a:rPr>
              <a:t>шей </a:t>
            </a:r>
            <a:r>
              <a:rPr lang="ru-RU" sz="2400" dirty="0"/>
              <a:t>имеют локализацию речи в левом полушарии.</a:t>
            </a:r>
            <a:endParaRPr lang="ru-RU" dirty="0"/>
          </a:p>
        </p:txBody>
      </p:sp>
      <p:pic>
        <p:nvPicPr>
          <p:cNvPr id="71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11" y="3204398"/>
            <a:ext cx="4762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96" y="2093202"/>
            <a:ext cx="5751475" cy="431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83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Развитие мелкой моторики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5127" y="1350498"/>
            <a:ext cx="10515600" cy="48296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На протяжении всего раннего детства выступает закономерность: </a:t>
            </a:r>
            <a:r>
              <a:rPr lang="ru-RU" b="1" i="1" dirty="0"/>
              <a:t>по мере совершенствования мелкой моторики идет развитие речевой функции.</a:t>
            </a:r>
            <a:r>
              <a:rPr lang="ru-RU" dirty="0"/>
              <a:t> И эти функции развиваются параллельно.</a:t>
            </a:r>
          </a:p>
          <a:p>
            <a:endParaRPr lang="ru-RU" dirty="0"/>
          </a:p>
        </p:txBody>
      </p:sp>
      <p:pic>
        <p:nvPicPr>
          <p:cNvPr id="4" name="Рисунок 3" descr="img-j27wO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0452" y="2572464"/>
            <a:ext cx="5098222" cy="37950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134</TotalTime>
  <Words>556</Words>
  <Application>Microsoft Office PowerPoint</Application>
  <PresentationFormat>Широкоэкранный</PresentationFormat>
  <Paragraphs>87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Wingdings 2</vt:lpstr>
      <vt:lpstr>HDOfficeLightV0</vt:lpstr>
      <vt:lpstr>1_HDOfficeLightV0</vt:lpstr>
      <vt:lpstr>Межполушарное взаимодействие. Связь мелкой моторики и речи</vt:lpstr>
      <vt:lpstr>Асимметрия полушарий</vt:lpstr>
      <vt:lpstr>Асимметрия полушарий</vt:lpstr>
      <vt:lpstr>Кинезиологические упражнения</vt:lpstr>
      <vt:lpstr>Кинезиологические упражнения</vt:lpstr>
      <vt:lpstr>Кинезиологические упражнения</vt:lpstr>
      <vt:lpstr>Кинезиологические упражнения</vt:lpstr>
      <vt:lpstr>Локализация речи</vt:lpstr>
      <vt:lpstr>Развитие мелкой моторики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Kamil Kayumov</dc:creator>
  <cp:lastModifiedBy>Воспитатель</cp:lastModifiedBy>
  <cp:revision>17</cp:revision>
  <dcterms:created xsi:type="dcterms:W3CDTF">2019-02-24T18:32:55Z</dcterms:created>
  <dcterms:modified xsi:type="dcterms:W3CDTF">2019-03-05T11:51:05Z</dcterms:modified>
</cp:coreProperties>
</file>