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39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1348-47FE-40EB-A0D5-D49F6517CC55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7A5-9083-40BD-9676-0A5610925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1348-47FE-40EB-A0D5-D49F6517CC55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7A5-9083-40BD-9676-0A5610925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1348-47FE-40EB-A0D5-D49F6517CC55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7A5-9083-40BD-9676-0A561092508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1348-47FE-40EB-A0D5-D49F6517CC55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7A5-9083-40BD-9676-0A5610925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1348-47FE-40EB-A0D5-D49F6517CC55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7A5-9083-40BD-9676-0A5610925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1348-47FE-40EB-A0D5-D49F6517CC55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7A5-9083-40BD-9676-0A5610925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1348-47FE-40EB-A0D5-D49F6517CC55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7A5-9083-40BD-9676-0A5610925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1348-47FE-40EB-A0D5-D49F6517CC55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7A5-9083-40BD-9676-0A5610925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1348-47FE-40EB-A0D5-D49F6517CC55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7A5-9083-40BD-9676-0A56109250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1348-47FE-40EB-A0D5-D49F6517CC55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7A5-9083-40BD-9676-0A5610925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1348-47FE-40EB-A0D5-D49F6517CC55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37A5-9083-40BD-9676-0A5610925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92E1348-47FE-40EB-A0D5-D49F6517CC55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EA37A5-9083-40BD-9676-0A56109250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808312"/>
          </a:xfrm>
        </p:spPr>
        <p:txBody>
          <a:bodyPr>
            <a:normAutofit/>
          </a:bodyPr>
          <a:lstStyle/>
          <a:p>
            <a:r>
              <a:rPr lang="ru-RU" dirty="0" smtClean="0"/>
              <a:t>Оказание логопедической помощи детям </a:t>
            </a:r>
            <a:br>
              <a:rPr lang="ru-RU" dirty="0" smtClean="0"/>
            </a:br>
            <a:r>
              <a:rPr lang="ru-RU" dirty="0" smtClean="0"/>
              <a:t>МДОУ «</a:t>
            </a:r>
            <a:r>
              <a:rPr lang="ru-RU" dirty="0" smtClean="0"/>
              <a:t>Детский сад </a:t>
            </a:r>
            <a:r>
              <a:rPr lang="ru-RU" dirty="0" smtClean="0"/>
              <a:t>№ 52»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176" y="4221088"/>
            <a:ext cx="2480320" cy="2409304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Подготовила: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Учитель-логопед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Высшей квалификационной категории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Фещенко Анна Павловна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1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76872"/>
            <a:ext cx="6048672" cy="4176464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580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05342"/>
            <a:ext cx="6120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Логопедическая помощь оказывается детям с легкими речевыми нарушениями без перевода ребенка в специализированную группу/ детский сад</a:t>
            </a:r>
          </a:p>
          <a:p>
            <a:pPr>
              <a:lnSpc>
                <a:spcPct val="150000"/>
              </a:lnSpc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Основной задачей нашего дошкольного учреждения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является реализация общеобразовательной программы. </a:t>
            </a:r>
          </a:p>
          <a:p>
            <a:pPr>
              <a:lnSpc>
                <a:spcPct val="150000"/>
              </a:lnSpc>
            </a:pP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636750"/>
            <a:ext cx="2346756" cy="308639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18187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Зачисляются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дети с 5 лет с несложными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речевыми нарушениями.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Существует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очередность в зависимости от степени тяжести нарушения речи.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В первую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очередь зачисляются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дети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6 лет.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   На оставшиеся места зачисляется часть детей старшей группы.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   Все остальные, нуждающиеся в помощи логопеда, ставятся на очередь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Каким детям оказывается логопедическая помощь?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8567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140968"/>
            <a:ext cx="5760640" cy="338437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80831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Для оказания логопедической помощи принимаются дети  с заключениями :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1. Нарушение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произношения отдельных звуков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– отсутствие звука, замены, искажения. (ФНР)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2. Фонетико-фонематическое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недоразвитие речи –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нарушение фонематического слуха и нарушения звукопроизношения (ФФНР)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81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3240360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/>
              <a:t>Как часто  занятия проходят?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1.Индивидуальные 1-2 раза в неделю: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для детей подготовительного  возврата – 2 раза в неделю,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старшего возраста – 1 раз в неделю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2. Подгруппами по 2-3 человека со сходными нарушенными  звуками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Занятия проводятся во вторник и четверг в вечернее время.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7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68960"/>
            <a:ext cx="3105127" cy="34563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212976"/>
            <a:ext cx="3822700" cy="3240360"/>
          </a:xfrm>
        </p:spPr>
      </p:pic>
    </p:spTree>
    <p:extLst>
      <p:ext uri="{BB962C8B-B14F-4D97-AF65-F5344CB8AC3E}">
        <p14:creationId xmlns="" xmlns:p14="http://schemas.microsoft.com/office/powerpoint/2010/main" val="40297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340768"/>
            <a:ext cx="7408333" cy="4353347"/>
          </a:xfrm>
        </p:spPr>
        <p:txBody>
          <a:bodyPr/>
          <a:lstStyle/>
          <a:p>
            <a:pPr lvl="0"/>
            <a:r>
              <a:rPr lang="ru-RU" dirty="0" smtClean="0"/>
              <a:t>1. коррекция нарушений звуковосприятия и звукопроизношения;</a:t>
            </a:r>
          </a:p>
          <a:p>
            <a:pPr lvl="0"/>
            <a:r>
              <a:rPr lang="ru-RU" dirty="0" smtClean="0"/>
              <a:t>2. формирование и развитие фонематического слуха у детей с нарушениями речи;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40968"/>
            <a:ext cx="6768752" cy="324036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логопедической службы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40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Подготовительный этап</a:t>
            </a:r>
          </a:p>
          <a:p>
            <a:pPr marL="457200" indent="-457200">
              <a:buAutoNum type="arabicPeriod"/>
            </a:pPr>
            <a:r>
              <a:rPr lang="ru-RU" dirty="0" smtClean="0"/>
              <a:t>Этап постановки звука</a:t>
            </a:r>
          </a:p>
          <a:p>
            <a:pPr marL="457200" indent="-457200">
              <a:buAutoNum type="arabicPeriod"/>
            </a:pPr>
            <a:r>
              <a:rPr lang="ru-RU" dirty="0" smtClean="0"/>
              <a:t>Этап автоматизации</a:t>
            </a:r>
          </a:p>
          <a:p>
            <a:pPr marL="457200" indent="-457200">
              <a:buAutoNum type="arabicPeriod"/>
            </a:pPr>
            <a:r>
              <a:rPr lang="ru-RU" dirty="0" smtClean="0"/>
              <a:t>Этап дифференциации</a:t>
            </a:r>
          </a:p>
          <a:p>
            <a:pPr marL="457200" indent="-457200">
              <a:buAutoNum type="arabicPeriod"/>
            </a:pPr>
            <a:r>
              <a:rPr lang="ru-RU" dirty="0" smtClean="0"/>
              <a:t>Этап введения звука в свободную речь</a:t>
            </a:r>
          </a:p>
          <a:p>
            <a:pPr marL="0" indent="0">
              <a:buNone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над звукопроизношением осуществляется поэтапно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481446"/>
            <a:ext cx="3810000" cy="2143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221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7525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Взаимодействие логопеда и родителей делает коррекционный процесс более эффективным, поэтому рекомендуется: </a:t>
            </a:r>
          </a:p>
          <a:p>
            <a:r>
              <a:rPr lang="ru-RU" dirty="0" smtClean="0"/>
              <a:t>выполнять все рекомендации логопеда;</a:t>
            </a:r>
          </a:p>
          <a:p>
            <a:r>
              <a:rPr lang="ru-RU" dirty="0" smtClean="0"/>
              <a:t> выполнять лечение, назначенное неврологом;</a:t>
            </a:r>
          </a:p>
          <a:p>
            <a:r>
              <a:rPr lang="ru-RU" dirty="0" smtClean="0"/>
              <a:t> обеспечивать регулярное посещение ребенком логопедических занятий;</a:t>
            </a:r>
          </a:p>
          <a:p>
            <a:r>
              <a:rPr lang="ru-RU" dirty="0" smtClean="0"/>
              <a:t>выполнять с ребенком домашние задания (выдаются 1 раз в неделю); </a:t>
            </a:r>
          </a:p>
          <a:p>
            <a:r>
              <a:rPr lang="ru-RU" dirty="0" smtClean="0"/>
              <a:t>осуществлять контроль за речью</a:t>
            </a:r>
          </a:p>
          <a:p>
            <a:pPr>
              <a:buNone/>
            </a:pPr>
            <a:r>
              <a:rPr lang="ru-RU" dirty="0" smtClean="0"/>
              <a:t> ребенка.</a:t>
            </a:r>
          </a:p>
          <a:p>
            <a:pPr marL="0" indent="0">
              <a:buNone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логопеду нужна помощь родителей?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085184"/>
            <a:ext cx="3077728" cy="14383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="" xmlns:p14="http://schemas.microsoft.com/office/powerpoint/2010/main" val="335620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Наиболее частыми причинами речевых нарушений являются:</a:t>
            </a:r>
          </a:p>
          <a:p>
            <a:r>
              <a:rPr lang="ru-RU" sz="2000" dirty="0"/>
              <a:t>внутриутробная патология;</a:t>
            </a:r>
          </a:p>
          <a:p>
            <a:r>
              <a:rPr lang="ru-RU" sz="2000" dirty="0"/>
              <a:t>наследственная предрасположенность, генетические аномалии;</a:t>
            </a:r>
          </a:p>
          <a:p>
            <a:r>
              <a:rPr lang="ru-RU" sz="2000" dirty="0"/>
              <a:t>неблагоприятные роды и их последствия;</a:t>
            </a:r>
          </a:p>
          <a:p>
            <a:r>
              <a:rPr lang="ru-RU" sz="2000" dirty="0"/>
              <a:t>заболевания, перенесенные ребенком в первые годы жизни</a:t>
            </a:r>
            <a:r>
              <a:rPr lang="ru-RU" sz="2000" dirty="0" smtClean="0"/>
              <a:t>;</a:t>
            </a:r>
          </a:p>
          <a:p>
            <a:r>
              <a:rPr lang="ru-RU" sz="2000" dirty="0"/>
              <a:t>и</a:t>
            </a:r>
            <a:r>
              <a:rPr lang="ru-RU" sz="2000" dirty="0" smtClean="0"/>
              <a:t>ндивидуальный темп развития ребенка;</a:t>
            </a:r>
            <a:endParaRPr lang="ru-RU" sz="2000" dirty="0"/>
          </a:p>
          <a:p>
            <a:r>
              <a:rPr lang="ru-RU" sz="2000" dirty="0"/>
              <a:t>ребенок общается с людьми с нарушениями речи;</a:t>
            </a:r>
          </a:p>
          <a:p>
            <a:r>
              <a:rPr lang="ru-RU" sz="2000" dirty="0"/>
              <a:t>малыш растет в неблагоприятных социально-бытовых условиях</a:t>
            </a:r>
            <a:r>
              <a:rPr lang="ru-RU" sz="2000" dirty="0" smtClean="0"/>
              <a:t>;</a:t>
            </a:r>
          </a:p>
          <a:p>
            <a:r>
              <a:rPr lang="ru-RU" sz="2000" dirty="0"/>
              <a:t>н</a:t>
            </a:r>
            <a:r>
              <a:rPr lang="ru-RU" sz="2000" dirty="0" smtClean="0"/>
              <a:t>евнимание взрослых к речи ребенка;</a:t>
            </a:r>
            <a:endParaRPr lang="ru-RU" sz="2000" dirty="0"/>
          </a:p>
          <a:p>
            <a:r>
              <a:rPr lang="ru-RU" sz="2000" dirty="0"/>
              <a:t>ребенок перенес стресс или испуг.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у ребенка сформировалось речевое нарушение?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941168"/>
            <a:ext cx="2016224" cy="1728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931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632</TotalTime>
  <Words>279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Оказание логопедической помощи детям  МДОУ «Детский сад № 52»</vt:lpstr>
      <vt:lpstr>Слайд 2</vt:lpstr>
      <vt:lpstr>Каким детям оказывается логопедическая помощь?</vt:lpstr>
      <vt:lpstr>  Для оказания логопедической помощи принимаются дети  с заключениями :  1. Нарушение произношения отдельных звуков – отсутствие звука, замены, искажения. (ФНР)  2. Фонетико-фонематическое недоразвитие речи –  нарушение фонематического слуха и нарушения звукопроизношения (ФФНР)     </vt:lpstr>
      <vt:lpstr>Как часто  занятия проходят? 1.Индивидуальные 1-2 раза в неделю: для детей подготовительного  возврата – 2 раза в неделю, старшего возраста – 1 раз в неделю 2. Подгруппами по 2-3 человека со сходными нарушенными  звуками 3. Занятия проводятся во вторник и четверг в вечернее время.   </vt:lpstr>
      <vt:lpstr>Задачи логопедической службы</vt:lpstr>
      <vt:lpstr>Работа над звукопроизношением осуществляется поэтапно</vt:lpstr>
      <vt:lpstr>Почему логопеду нужна помощь родителей?</vt:lpstr>
      <vt:lpstr>Почему у ребенка сформировалось речевое нарушение?</vt:lpstr>
      <vt:lpstr>Спасибо за внимание 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логопункт?</dc:title>
  <dc:creator>Настя Веселова</dc:creator>
  <cp:lastModifiedBy>Пользователь</cp:lastModifiedBy>
  <cp:revision>33</cp:revision>
  <dcterms:created xsi:type="dcterms:W3CDTF">2014-11-22T13:18:13Z</dcterms:created>
  <dcterms:modified xsi:type="dcterms:W3CDTF">2018-09-13T12:54:16Z</dcterms:modified>
</cp:coreProperties>
</file>