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2" r:id="rId5"/>
    <p:sldId id="269" r:id="rId6"/>
    <p:sldId id="270" r:id="rId7"/>
    <p:sldId id="271" r:id="rId8"/>
    <p:sldId id="273" r:id="rId9"/>
    <p:sldId id="262" r:id="rId10"/>
    <p:sldId id="259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75F2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2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FC0200-31C4-401E-824A-A487DDE96887}" type="doc">
      <dgm:prSet loTypeId="urn:microsoft.com/office/officeart/2005/8/layout/default" loCatId="list" qsTypeId="urn:microsoft.com/office/officeart/2005/8/quickstyle/simple1#1" qsCatId="simple" csTypeId="urn:microsoft.com/office/officeart/2005/8/colors/accent1_2#1" csCatId="accent1" phldr="0"/>
      <dgm:spPr/>
      <dgm:t>
        <a:bodyPr/>
        <a:lstStyle/>
        <a:p>
          <a:endParaRPr lang="ru-RU"/>
        </a:p>
      </dgm:t>
    </dgm:pt>
    <dgm:pt modelId="{7E05AFC2-E167-4BA0-A59B-CA8D7A7EEE6E}" type="pres">
      <dgm:prSet presAssocID="{D8FC0200-31C4-401E-824A-A487DDE9688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91F78C4C-90E0-48FA-8E80-FF5A84A61CF7}" type="presOf" srcId="{D8FC0200-31C4-401E-824A-A487DDE96887}" destId="{7E05AFC2-E167-4BA0-A59B-CA8D7A7EEE6E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85750-D495-4D76-99F0-392787F1A744}" type="datetimeFigureOut">
              <a:rPr lang="ru-RU"/>
              <a:pPr>
                <a:defRPr/>
              </a:pPr>
              <a:t>15.02.2018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4AD17-06EF-4F59-8F8E-D780DBA2BD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5CDD4-EC3F-4A5F-8811-D715681F1433}" type="datetimeFigureOut">
              <a:rPr lang="ru-RU"/>
              <a:pPr>
                <a:defRPr/>
              </a:pPr>
              <a:t>15.02.2018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5ABE5-1A9C-4A67-8FAF-57F4AD1B42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6E872-8A46-48B8-81BA-64C093D953AC}" type="datetimeFigureOut">
              <a:rPr lang="ru-RU"/>
              <a:pPr>
                <a:defRPr/>
              </a:pPr>
              <a:t>15.02.2018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6E088-B741-474F-B0BC-710A17EFDA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81B1868-25FB-4472-A691-B0D1048F9903}" type="datetimeFigureOut">
              <a:rPr lang="ru-RU"/>
              <a:pPr>
                <a:defRPr/>
              </a:pPr>
              <a:t>15.02.2018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3B22C00-5D9B-4062-844F-DDBC253E02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35D56-1E7F-42AD-BFBC-7919362891C8}" type="datetimeFigureOut">
              <a:rPr lang="ru-RU"/>
              <a:pPr>
                <a:defRPr/>
              </a:pPr>
              <a:t>15.02.2018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C4C7F-4C56-42EC-BCE3-C468F1822C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93C9F-C531-4078-B661-A5C09910610D}" type="datetimeFigureOut">
              <a:rPr lang="ru-RU"/>
              <a:pPr>
                <a:defRPr/>
              </a:pPr>
              <a:t>15.02.2018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E6252-DF32-4632-BF3B-0786BB3111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E1BEF-3A9E-458A-8344-5DF742A5B17F}" type="datetimeFigureOut">
              <a:rPr lang="ru-RU"/>
              <a:pPr>
                <a:defRPr/>
              </a:pPr>
              <a:t>15.02.2018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66CA2-B696-482D-96C6-2B79E41B23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1108326-5B3B-429A-BEB7-318BAD4B7C20}" type="datetimeFigureOut">
              <a:rPr lang="ru-RU"/>
              <a:pPr>
                <a:defRPr/>
              </a:pPr>
              <a:t>15.02.2018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2BB031F-8BF0-4E98-A7CB-89DBCFFA6A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97387-6A3C-40C4-940F-4AE2FAC52E43}" type="datetimeFigureOut">
              <a:rPr lang="ru-RU"/>
              <a:pPr>
                <a:defRPr/>
              </a:pPr>
              <a:t>15.02.2018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C114F-A622-447F-A597-8725DF5B9A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0416735-37A0-4820-A377-BA9E7EB83B3C}" type="datetimeFigureOut">
              <a:rPr lang="ru-RU"/>
              <a:pPr>
                <a:defRPr/>
              </a:pPr>
              <a:t>15.02.2018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C9ADA49-278A-48B5-A9AF-EBE6EC1412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A0BB579-4410-420E-839D-E473A919B404}" type="datetimeFigureOut">
              <a:rPr lang="ru-RU"/>
              <a:pPr>
                <a:defRPr/>
              </a:pPr>
              <a:t>15.02.2018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E5B9F45-52CA-45E4-A2CB-1C808DB797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5D87715-C95E-4CAE-8223-720A5710C6B2}" type="datetimeFigureOut">
              <a:rPr lang="ru-RU"/>
              <a:pPr>
                <a:defRPr/>
              </a:pPr>
              <a:t>15.02.2018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4CF5DF6A-2403-4574-A1DA-5590687FA8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0" r:id="rId5"/>
    <p:sldLayoutId id="2147483675" r:id="rId6"/>
    <p:sldLayoutId id="2147483669" r:id="rId7"/>
    <p:sldLayoutId id="2147483676" r:id="rId8"/>
    <p:sldLayoutId id="2147483677" r:id="rId9"/>
    <p:sldLayoutId id="2147483668" r:id="rId10"/>
    <p:sldLayoutId id="214748366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Georg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Georg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Georg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3071810"/>
            <a:ext cx="6215090" cy="1946752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cap="none" dirty="0" smtClean="0">
                <a:ln>
                  <a:solidFill>
                    <a:srgbClr val="C00000"/>
                  </a:solidFill>
                </a:ln>
                <a:solidFill>
                  <a:schemeClr val="accent3"/>
                </a:solidFill>
              </a:rPr>
              <a:t>Заботливым родителям о речевом развитии детей.</a:t>
            </a:r>
            <a:br>
              <a:rPr lang="ru-RU" sz="4000" cap="none" dirty="0" smtClean="0">
                <a:ln>
                  <a:solidFill>
                    <a:srgbClr val="C00000"/>
                  </a:solidFill>
                </a:ln>
                <a:solidFill>
                  <a:schemeClr val="accent3"/>
                </a:solidFill>
              </a:rPr>
            </a:br>
            <a:endParaRPr lang="ru-RU" sz="4000" cap="none" dirty="0">
              <a:ln>
                <a:solidFill>
                  <a:srgbClr val="C00000"/>
                </a:solidFill>
              </a:ln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476375" y="333375"/>
            <a:ext cx="7467600" cy="24336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17410" name="Прямоугольник 9"/>
          <p:cNvSpPr>
            <a:spLocks noChangeArrowheads="1"/>
          </p:cNvSpPr>
          <p:nvPr/>
        </p:nvSpPr>
        <p:spPr bwMode="auto">
          <a:xfrm>
            <a:off x="250825" y="188913"/>
            <a:ext cx="835342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Georgia" pitchFamily="18" charset="0"/>
              </a:rPr>
              <a:t>Совместная работа логопеда и родителей над звукопроизношением.</a:t>
            </a:r>
            <a:r>
              <a:rPr lang="ru-RU">
                <a:latin typeface="Georgia" pitchFamily="18" charset="0"/>
              </a:rPr>
              <a:t/>
            </a:r>
            <a:br>
              <a:rPr lang="ru-RU">
                <a:latin typeface="Georgia" pitchFamily="18" charset="0"/>
              </a:rPr>
            </a:br>
            <a:endParaRPr lang="ru-RU">
              <a:latin typeface="Georgia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95288" y="3284538"/>
          <a:ext cx="7945437" cy="1314450"/>
        </p:xfrm>
        <a:graphic>
          <a:graphicData uri="http://schemas.openxmlformats.org/drawingml/2006/table">
            <a:tbl>
              <a:tblPr/>
              <a:tblGrid>
                <a:gridCol w="3973512"/>
                <a:gridCol w="3971925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 появления звука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Логопед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зависимости от характера нарушения звука вырабатывает и тренирует движения органов артикуляционного аппарата, которые были неправильными или совсем отсутствовали.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Родитель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 заданию логопеда в игровой форме закрепляет у детей движения и положения органов артикуляционного аппарата.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395288" y="1125538"/>
          <a:ext cx="8112125" cy="1527810"/>
        </p:xfrm>
        <a:graphic>
          <a:graphicData uri="http://schemas.openxmlformats.org/drawingml/2006/table">
            <a:tbl>
              <a:tblPr/>
              <a:tblGrid>
                <a:gridCol w="4056062"/>
                <a:gridCol w="4056063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Подготовительный этап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Логопед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ставит звуки, вырабатывая артикуляцию нужного звука, при этом используются специальные приёмы и отработанные на предыдущем этапе движения органов артикуляционного аппарата.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Родитель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закрепляет произнесение поставленного логопедом звука, фиксируя внимание ребёнка на его звучании в разных позициях.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395288" y="4868863"/>
          <a:ext cx="7921625" cy="1223963"/>
        </p:xfrm>
        <a:graphic>
          <a:graphicData uri="http://schemas.openxmlformats.org/drawingml/2006/table">
            <a:tbl>
              <a:tblPr/>
              <a:tblGrid>
                <a:gridCol w="4114800"/>
                <a:gridCol w="3806825"/>
              </a:tblGrid>
              <a:tr h="1223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 усвоения звука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Логопед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автоматизирует звук, последовательно вводя его в речь: слог, слово, предложение, потешки, рассказы.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Родитель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 заданию логопеда с ребенком закрепляет поставленный логопедом звук, используя предложенный материал.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9460" name="Picture 4" descr="Требования к будущему первокласснику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2"/>
          <p:cNvSpPr>
            <a:spLocks noChangeArrowheads="1" noChangeShapeType="1" noTextEdit="1"/>
          </p:cNvSpPr>
          <p:nvPr/>
        </p:nvSpPr>
        <p:spPr bwMode="auto">
          <a:xfrm>
            <a:off x="1042988" y="2133600"/>
            <a:ext cx="6481762" cy="19431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5C75F2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Спасибо за внимание!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613" y="1052513"/>
            <a:ext cx="7643812" cy="4511675"/>
          </a:xfrm>
        </p:spPr>
        <p:txBody>
          <a:bodyPr>
            <a:noAutofit/>
          </a:bodyPr>
          <a:lstStyle/>
          <a:p>
            <a:pPr marL="457200" indent="-457200" fontAlgn="auto">
              <a:spcAft>
                <a:spcPts val="0"/>
              </a:spcAft>
              <a:defRPr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600" b="1" dirty="0">
              <a:solidFill>
                <a:schemeClr val="accent3"/>
              </a:solidFill>
            </a:endParaRPr>
          </a:p>
        </p:txBody>
      </p:sp>
      <p:sp>
        <p:nvSpPr>
          <p:cNvPr id="14338" name="Прямоугольник 3"/>
          <p:cNvSpPr>
            <a:spLocks noChangeArrowheads="1"/>
          </p:cNvSpPr>
          <p:nvPr/>
        </p:nvSpPr>
        <p:spPr bwMode="auto">
          <a:xfrm>
            <a:off x="827088" y="692150"/>
            <a:ext cx="7345362" cy="7171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latin typeface="Georgia" pitchFamily="18" charset="0"/>
              </a:rPr>
              <a:t>С вашими детьми работает</a:t>
            </a:r>
            <a:br>
              <a:rPr lang="ru-RU" sz="2800" b="1" dirty="0">
                <a:latin typeface="Georgia" pitchFamily="18" charset="0"/>
              </a:rPr>
            </a:br>
            <a:r>
              <a:rPr lang="ru-RU" sz="2800" b="1" dirty="0">
                <a:latin typeface="Georgia" pitchFamily="18" charset="0"/>
              </a:rPr>
              <a:t> учитель - логопед </a:t>
            </a:r>
            <a:br>
              <a:rPr lang="ru-RU" sz="2800" b="1" dirty="0">
                <a:latin typeface="Georgia" pitchFamily="18" charset="0"/>
              </a:rPr>
            </a:br>
            <a:r>
              <a:rPr lang="ru-RU" sz="2800" b="1" dirty="0">
                <a:latin typeface="Georgia" pitchFamily="18" charset="0"/>
              </a:rPr>
              <a:t>высшей квалификационной категории </a:t>
            </a:r>
            <a:r>
              <a:rPr lang="ru-RU" sz="2800" b="1" i="1" dirty="0">
                <a:latin typeface="Georgia" pitchFamily="18" charset="0"/>
              </a:rPr>
              <a:t/>
            </a:r>
            <a:br>
              <a:rPr lang="ru-RU" sz="2800" b="1" i="1" dirty="0">
                <a:latin typeface="Georgia" pitchFamily="18" charset="0"/>
              </a:rPr>
            </a:br>
            <a:r>
              <a:rPr lang="ru-RU" sz="2800" b="1" i="1" dirty="0">
                <a:latin typeface="Georgia" pitchFamily="18" charset="0"/>
              </a:rPr>
              <a:t>Фещенко Анна </a:t>
            </a:r>
            <a:r>
              <a:rPr lang="ru-RU" sz="2800" b="1" i="1" dirty="0" smtClean="0">
                <a:latin typeface="Georgia" pitchFamily="18" charset="0"/>
              </a:rPr>
              <a:t>Павловна</a:t>
            </a:r>
          </a:p>
          <a:p>
            <a:pPr algn="ctr"/>
            <a:endParaRPr lang="ru-RU" sz="2800" b="1" i="1" dirty="0" smtClean="0">
              <a:latin typeface="Georgia" pitchFamily="18" charset="0"/>
            </a:endParaRPr>
          </a:p>
          <a:p>
            <a:pPr algn="ctr"/>
            <a:r>
              <a:rPr lang="ru-RU" sz="2800" b="1" dirty="0" smtClean="0">
                <a:latin typeface="Georgia" pitchFamily="18" charset="0"/>
              </a:rPr>
              <a:t>Время индивидуальных занятий:</a:t>
            </a:r>
          </a:p>
          <a:p>
            <a:pPr algn="ctr"/>
            <a:endParaRPr lang="ru-RU" sz="2800" b="1" dirty="0" smtClean="0">
              <a:latin typeface="Georgia" pitchFamily="18" charset="0"/>
            </a:endParaRPr>
          </a:p>
          <a:p>
            <a:pPr algn="ctr"/>
            <a:r>
              <a:rPr lang="ru-RU" sz="2800" b="1" dirty="0" smtClean="0">
                <a:latin typeface="Georgia" pitchFamily="18" charset="0"/>
              </a:rPr>
              <a:t>ВТОРНИК:</a:t>
            </a:r>
            <a:r>
              <a:rPr lang="ru-RU" sz="2800" b="1" dirty="0" smtClean="0">
                <a:latin typeface="Georgia" pitchFamily="18" charset="0"/>
              </a:rPr>
              <a:t> С 1 5 -00</a:t>
            </a:r>
            <a:r>
              <a:rPr lang="ru-RU" sz="2800" b="1" dirty="0" smtClean="0">
                <a:latin typeface="Georgia" pitchFamily="18" charset="0"/>
              </a:rPr>
              <a:t> </a:t>
            </a:r>
          </a:p>
          <a:p>
            <a:pPr algn="ctr"/>
            <a:r>
              <a:rPr lang="ru-RU" sz="2800" b="1" dirty="0" smtClean="0">
                <a:latin typeface="Georgia" pitchFamily="18" charset="0"/>
              </a:rPr>
              <a:t>ЧЕТВЕРГ: С 1 5 -00</a:t>
            </a:r>
            <a:endParaRPr lang="ru-RU" sz="2800" b="1" dirty="0">
              <a:latin typeface="Georgia" pitchFamily="18" charset="0"/>
            </a:endParaRPr>
          </a:p>
          <a:p>
            <a:endParaRPr lang="ru-RU" b="1" i="1" dirty="0">
              <a:latin typeface="Georgia" pitchFamily="18" charset="0"/>
            </a:endParaRPr>
          </a:p>
          <a:p>
            <a:endParaRPr lang="ru-RU" b="1" dirty="0">
              <a:latin typeface="Georgia" pitchFamily="18" charset="0"/>
            </a:endParaRPr>
          </a:p>
          <a:p>
            <a:endParaRPr lang="ru-RU" b="1" dirty="0">
              <a:latin typeface="Georgia" pitchFamily="18" charset="0"/>
            </a:endParaRPr>
          </a:p>
          <a:p>
            <a:endParaRPr lang="ru-RU" dirty="0">
              <a:latin typeface="Georgia" pitchFamily="18" charset="0"/>
            </a:endParaRPr>
          </a:p>
          <a:p>
            <a:endParaRPr lang="ru-RU" dirty="0">
              <a:latin typeface="Georgia" pitchFamily="18" charset="0"/>
            </a:endParaRPr>
          </a:p>
          <a:p>
            <a:endParaRPr lang="ru-RU" dirty="0">
              <a:latin typeface="Georgia" pitchFamily="18" charset="0"/>
            </a:endParaRPr>
          </a:p>
          <a:p>
            <a:endParaRPr lang="ru-RU" dirty="0">
              <a:latin typeface="Georgia" pitchFamily="18" charset="0"/>
            </a:endParaRPr>
          </a:p>
          <a:p>
            <a:endParaRPr lang="ru-RU" dirty="0">
              <a:latin typeface="Georgia" pitchFamily="18" charset="0"/>
            </a:endParaRPr>
          </a:p>
          <a:p>
            <a:r>
              <a:rPr lang="ru-RU" dirty="0">
                <a:latin typeface="Georgia" pitchFamily="18" charset="0"/>
              </a:rPr>
              <a:t/>
            </a:r>
            <a:br>
              <a:rPr lang="ru-RU" dirty="0">
                <a:latin typeface="Georgia" pitchFamily="18" charset="0"/>
              </a:rPr>
            </a:b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143875" cy="1803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5362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549275"/>
            <a:ext cx="7467600" cy="59245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b="1" smtClean="0"/>
              <a:t>Что такое «логопедическая служба» в детском саду?</a:t>
            </a:r>
          </a:p>
          <a:p>
            <a:r>
              <a:rPr lang="ru-RU" sz="2800" smtClean="0"/>
              <a:t> Логопедическая служба  - это служба, которая оказывает помощь детям с легкими нарушениями речи  и</a:t>
            </a:r>
          </a:p>
          <a:p>
            <a:pPr>
              <a:buFont typeface="Wingdings" pitchFamily="2" charset="2"/>
              <a:buNone/>
            </a:pPr>
            <a:r>
              <a:rPr lang="ru-RU" sz="2800" smtClean="0"/>
              <a:t>тяжелыми нарушениями речи( по заключению ПМПК) без перевода ребенка в специализированную группу</a:t>
            </a:r>
          </a:p>
          <a:p>
            <a:pPr>
              <a:buFont typeface="Wingdings" pitchFamily="2" charset="2"/>
              <a:buNone/>
            </a:pPr>
            <a:r>
              <a:rPr lang="ru-RU" sz="2800" smtClean="0"/>
              <a:t>(в случае отказа и невозможности перехода)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sz="2600" b="1" cap="none" smtClean="0">
                <a:solidFill>
                  <a:schemeClr val="tx1"/>
                </a:solidFill>
              </a:rPr>
              <a:t>Зачисление детей на «логопедическую службу»</a:t>
            </a:r>
            <a:br>
              <a:rPr lang="ru-RU" sz="2600" b="1" cap="none" smtClean="0">
                <a:solidFill>
                  <a:schemeClr val="tx1"/>
                </a:solidFill>
              </a:rPr>
            </a:br>
            <a:endParaRPr lang="ru-RU" sz="2600" b="1" cap="none" smtClean="0">
              <a:solidFill>
                <a:schemeClr val="tx1"/>
              </a:solidFill>
            </a:endParaRPr>
          </a:p>
        </p:txBody>
      </p:sp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mtClean="0"/>
              <a:t>Первоочередно зачисляются дети с 5 лет, приемущественно подготовительного к школе возраста. </a:t>
            </a:r>
          </a:p>
          <a:p>
            <a:r>
              <a:rPr lang="ru-RU" smtClean="0"/>
              <a:t>Также приоритет зачисления детей  с полиморфными нарушениями речи.</a:t>
            </a:r>
          </a:p>
          <a:p>
            <a:r>
              <a:rPr lang="ru-RU" smtClean="0"/>
              <a:t>Если предоставлены рекомендации ПМПК, где указано заключение ТНР (Тяжелое нарушение речи), то ребенок также имеет на приемущества посещения логопедических занятий.</a:t>
            </a:r>
          </a:p>
          <a:p>
            <a:pPr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15816" y="188640"/>
            <a:ext cx="3456384" cy="792088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Логопед осуществляет свою работу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3 направлениям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1196752"/>
            <a:ext cx="3744416" cy="792088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B0F0"/>
                </a:solidFill>
              </a:rPr>
              <a:t>Первое направление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779912" y="2348880"/>
            <a:ext cx="2592288" cy="86409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FFC000"/>
                </a:solidFill>
                <a:latin typeface="Times New Roman" pitchFamily="18" charset="0"/>
              </a:rPr>
              <a:t>Логопедическая (коррекционная )работа с детьми.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64088" y="3573016"/>
            <a:ext cx="2232248" cy="100811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FFC000"/>
                </a:solidFill>
                <a:latin typeface="Times New Roman" pitchFamily="18" charset="0"/>
              </a:rPr>
              <a:t>Индивидуальные занятия.</a:t>
            </a:r>
          </a:p>
          <a:p>
            <a:pPr algn="ctr"/>
            <a:r>
              <a:rPr lang="ru-RU">
                <a:solidFill>
                  <a:srgbClr val="FFC000"/>
                </a:solidFill>
                <a:latin typeface="Times New Roman" pitchFamily="18" charset="0"/>
              </a:rPr>
              <a:t>(10-20 минут)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64088" y="4725144"/>
            <a:ext cx="2232248" cy="100811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FFC000"/>
                </a:solidFill>
                <a:latin typeface="Times New Roman" pitchFamily="18" charset="0"/>
              </a:rPr>
              <a:t>Мини- подгруппы</a:t>
            </a:r>
          </a:p>
          <a:p>
            <a:pPr algn="ctr"/>
            <a:r>
              <a:rPr lang="ru-RU">
                <a:solidFill>
                  <a:srgbClr val="FFC000"/>
                </a:solidFill>
                <a:latin typeface="Times New Roman" pitchFamily="18" charset="0"/>
              </a:rPr>
              <a:t>(20 минут)</a:t>
            </a:r>
          </a:p>
        </p:txBody>
      </p:sp>
      <p:cxnSp>
        <p:nvCxnSpPr>
          <p:cNvPr id="18" name="Прямая со стрелкой 17"/>
          <p:cNvCxnSpPr>
            <a:stCxn id="0" idx="2"/>
            <a:endCxn id="0" idx="0"/>
          </p:cNvCxnSpPr>
          <p:nvPr/>
        </p:nvCxnSpPr>
        <p:spPr>
          <a:xfrm rot="5400000">
            <a:off x="4536282" y="1088231"/>
            <a:ext cx="2159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hape 21"/>
          <p:cNvCxnSpPr>
            <a:stCxn id="0" idx="2"/>
            <a:endCxn id="0" idx="1"/>
          </p:cNvCxnSpPr>
          <p:nvPr/>
        </p:nvCxnSpPr>
        <p:spPr>
          <a:xfrm rot="16200000" flipH="1">
            <a:off x="4212431" y="4077494"/>
            <a:ext cx="2016125" cy="28733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hape 23"/>
          <p:cNvCxnSpPr>
            <a:stCxn id="0" idx="2"/>
            <a:endCxn id="0" idx="1"/>
          </p:cNvCxnSpPr>
          <p:nvPr/>
        </p:nvCxnSpPr>
        <p:spPr>
          <a:xfrm rot="16200000" flipH="1">
            <a:off x="4788694" y="3501231"/>
            <a:ext cx="863600" cy="28733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Соединительная линия уступом 48"/>
          <p:cNvCxnSpPr>
            <a:stCxn id="0" idx="2"/>
            <a:endCxn id="0" idx="0"/>
          </p:cNvCxnSpPr>
          <p:nvPr/>
        </p:nvCxnSpPr>
        <p:spPr>
          <a:xfrm rot="16200000" flipH="1">
            <a:off x="4679951" y="1952625"/>
            <a:ext cx="360362" cy="43338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 advClick="0" advTm="10000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15816" y="260648"/>
            <a:ext cx="3384376" cy="64807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Второе направление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1196752"/>
            <a:ext cx="3672408" cy="792088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C000"/>
                </a:solidFill>
              </a:rPr>
              <a:t>Взаимодействие с узкими специалистами.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139952" y="2276872"/>
            <a:ext cx="2232248" cy="72008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C000"/>
                </a:solidFill>
              </a:rPr>
              <a:t>Воспитатели.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139952" y="3212976"/>
            <a:ext cx="2232248" cy="72008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C000"/>
                </a:solidFill>
              </a:rPr>
              <a:t>Музыкальный работник.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139952" y="4149080"/>
            <a:ext cx="2232248" cy="72008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C000"/>
                </a:solidFill>
              </a:rPr>
              <a:t>Физкультурный работник.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139952" y="5013176"/>
            <a:ext cx="2232248" cy="72008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C000"/>
                </a:solidFill>
              </a:rPr>
              <a:t>Психолог.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139952" y="5921896"/>
            <a:ext cx="2232248" cy="72008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C000"/>
                </a:solidFill>
              </a:rPr>
              <a:t>Медработник.</a:t>
            </a:r>
          </a:p>
        </p:txBody>
      </p:sp>
      <p:cxnSp>
        <p:nvCxnSpPr>
          <p:cNvPr id="18" name="Прямая со стрелкой 17"/>
          <p:cNvCxnSpPr>
            <a:stCxn id="0" idx="2"/>
            <a:endCxn id="0" idx="0"/>
          </p:cNvCxnSpPr>
          <p:nvPr/>
        </p:nvCxnSpPr>
        <p:spPr>
          <a:xfrm rot="5400000">
            <a:off x="4464050" y="1052513"/>
            <a:ext cx="28733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hape 21"/>
          <p:cNvCxnSpPr>
            <a:endCxn id="0" idx="1"/>
          </p:cNvCxnSpPr>
          <p:nvPr/>
        </p:nvCxnSpPr>
        <p:spPr>
          <a:xfrm rot="16200000" flipH="1">
            <a:off x="3059906" y="2493170"/>
            <a:ext cx="1584325" cy="57626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hape 23"/>
          <p:cNvCxnSpPr>
            <a:endCxn id="0" idx="1"/>
          </p:cNvCxnSpPr>
          <p:nvPr/>
        </p:nvCxnSpPr>
        <p:spPr>
          <a:xfrm rot="16200000" flipH="1">
            <a:off x="2592388" y="2960688"/>
            <a:ext cx="2519362" cy="57626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hape 25"/>
          <p:cNvCxnSpPr>
            <a:endCxn id="0" idx="1"/>
          </p:cNvCxnSpPr>
          <p:nvPr/>
        </p:nvCxnSpPr>
        <p:spPr>
          <a:xfrm rot="16200000" flipH="1">
            <a:off x="2159794" y="3393282"/>
            <a:ext cx="3384550" cy="57626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hape 27"/>
          <p:cNvCxnSpPr>
            <a:endCxn id="0" idx="1"/>
          </p:cNvCxnSpPr>
          <p:nvPr/>
        </p:nvCxnSpPr>
        <p:spPr>
          <a:xfrm rot="16200000" flipH="1">
            <a:off x="1705769" y="3847307"/>
            <a:ext cx="4292600" cy="57626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hape 33"/>
          <p:cNvCxnSpPr>
            <a:endCxn id="0" idx="1"/>
          </p:cNvCxnSpPr>
          <p:nvPr/>
        </p:nvCxnSpPr>
        <p:spPr>
          <a:xfrm rot="16200000" flipH="1">
            <a:off x="3491706" y="1988345"/>
            <a:ext cx="720725" cy="57626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 advClick="0" advTm="10000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15816" y="260648"/>
            <a:ext cx="3384376" cy="64807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Третье направление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1196752"/>
            <a:ext cx="3672408" cy="792088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C000"/>
                </a:solidFill>
              </a:rPr>
              <a:t>Взаимодействие с родителями ребенка.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139952" y="2276872"/>
            <a:ext cx="2232248" cy="72008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C000"/>
                </a:solidFill>
              </a:rPr>
              <a:t>Родительское собрание.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139952" y="3212976"/>
            <a:ext cx="2376264" cy="792088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C000"/>
                </a:solidFill>
              </a:rPr>
              <a:t>Индивидуальные консультации.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139952" y="4221088"/>
            <a:ext cx="2808312" cy="100811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FFC000"/>
                </a:solidFill>
                <a:latin typeface="Times New Roman" pitchFamily="18" charset="0"/>
              </a:rPr>
              <a:t>Ведение индивидуальных тетрадей для домашних рекомендации.</a:t>
            </a:r>
          </a:p>
        </p:txBody>
      </p:sp>
      <p:cxnSp>
        <p:nvCxnSpPr>
          <p:cNvPr id="18" name="Прямая со стрелкой 17"/>
          <p:cNvCxnSpPr>
            <a:stCxn id="0" idx="2"/>
            <a:endCxn id="0" idx="0"/>
          </p:cNvCxnSpPr>
          <p:nvPr/>
        </p:nvCxnSpPr>
        <p:spPr>
          <a:xfrm rot="5400000">
            <a:off x="4464050" y="1052513"/>
            <a:ext cx="28733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hape 21"/>
          <p:cNvCxnSpPr>
            <a:endCxn id="0" idx="1"/>
          </p:cNvCxnSpPr>
          <p:nvPr/>
        </p:nvCxnSpPr>
        <p:spPr>
          <a:xfrm rot="16200000" flipH="1">
            <a:off x="3042444" y="2510632"/>
            <a:ext cx="1619250" cy="57626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hape 23"/>
          <p:cNvCxnSpPr>
            <a:endCxn id="0" idx="1"/>
          </p:cNvCxnSpPr>
          <p:nvPr/>
        </p:nvCxnSpPr>
        <p:spPr>
          <a:xfrm rot="16200000" flipH="1">
            <a:off x="2520156" y="3104357"/>
            <a:ext cx="2663825" cy="57626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hape 33"/>
          <p:cNvCxnSpPr>
            <a:endCxn id="0" idx="1"/>
          </p:cNvCxnSpPr>
          <p:nvPr/>
        </p:nvCxnSpPr>
        <p:spPr>
          <a:xfrm rot="16200000" flipH="1">
            <a:off x="3491706" y="1988345"/>
            <a:ext cx="720725" cy="57626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 advClick="0" advTm="10000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2600" b="1" cap="none" smtClean="0">
                <a:solidFill>
                  <a:schemeClr val="tx1"/>
                </a:solidFill>
              </a:rPr>
              <a:t>Основными задачами, которые решает учитель-логопед в своей работе: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 smtClean="0"/>
          </a:p>
          <a:p>
            <a:r>
              <a:rPr lang="ru-RU" smtClean="0"/>
              <a:t> формирование и развитие фонематического слуха у детей с нарушениями речи;</a:t>
            </a:r>
          </a:p>
          <a:p>
            <a:r>
              <a:rPr lang="ru-RU" smtClean="0"/>
              <a:t>  коррекция нарушений звукопроизношения;</a:t>
            </a:r>
          </a:p>
          <a:p>
            <a:r>
              <a:rPr lang="ru-RU" smtClean="0"/>
              <a:t>  своевременное предупреждение и преодоление трудностей речевого развития;</a:t>
            </a:r>
          </a:p>
          <a:p>
            <a:r>
              <a:rPr lang="ru-RU" smtClean="0"/>
              <a:t> привитие детям навыков коммуникативного общения;</a:t>
            </a:r>
          </a:p>
          <a:p>
            <a:r>
              <a:rPr lang="ru-RU" smtClean="0"/>
              <a:t> просветительская и консультативная работа педагогов по формированию речевого развития детей.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23850" y="627063"/>
            <a:ext cx="8135938" cy="522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1600">
                <a:latin typeface="Georgia" pitchFamily="18" charset="0"/>
              </a:rPr>
              <a:t>При формировании правильного звукопроизношения предлагается соблюдать ряд общих требований к последовательности </a:t>
            </a:r>
            <a:r>
              <a:rPr lang="ru-RU" sz="1600" b="1">
                <a:latin typeface="Georgia" pitchFamily="18" charset="0"/>
              </a:rPr>
              <a:t>этапов логопедической работы.</a:t>
            </a:r>
            <a:r>
              <a:rPr lang="ru-RU" sz="1600">
                <a:latin typeface="Georgia" pitchFamily="18" charset="0"/>
              </a:rPr>
              <a:t/>
            </a:r>
            <a:br>
              <a:rPr lang="ru-RU" sz="1600">
                <a:latin typeface="Georgia" pitchFamily="18" charset="0"/>
              </a:rPr>
            </a:br>
            <a:r>
              <a:rPr lang="ru-RU" sz="1600" b="1">
                <a:latin typeface="Georgia" pitchFamily="18" charset="0"/>
              </a:rPr>
              <a:t>1. Подготовительный этап:</a:t>
            </a:r>
            <a:r>
              <a:rPr lang="ru-RU" sz="1600">
                <a:latin typeface="Georgia" pitchFamily="18" charset="0"/>
              </a:rPr>
              <a:t> · Развитее слухового внимания и фонематического восприятия формируемого звука;</a:t>
            </a:r>
            <a:br>
              <a:rPr lang="ru-RU" sz="1600">
                <a:latin typeface="Georgia" pitchFamily="18" charset="0"/>
              </a:rPr>
            </a:br>
            <a:r>
              <a:rPr lang="ru-RU" sz="1600">
                <a:latin typeface="Georgia" pitchFamily="18" charset="0"/>
              </a:rPr>
              <a:t>· Формирование артикуляторных (речедвигательных) умений и навыков (артикуляционная гимнастика).</a:t>
            </a:r>
            <a:br>
              <a:rPr lang="ru-RU" sz="1600">
                <a:latin typeface="Georgia" pitchFamily="18" charset="0"/>
              </a:rPr>
            </a:br>
            <a:r>
              <a:rPr lang="ru-RU" sz="1600">
                <a:latin typeface="Georgia" pitchFamily="18" charset="0"/>
              </a:rPr>
              <a:t>2.</a:t>
            </a:r>
            <a:r>
              <a:rPr lang="ru-RU" sz="1600" b="1">
                <a:latin typeface="Georgia" pitchFamily="18" charset="0"/>
              </a:rPr>
              <a:t> Формирование первичных произносительных умений и навыков:</a:t>
            </a:r>
            <a:r>
              <a:rPr lang="ru-RU" sz="1600">
                <a:latin typeface="Georgia" pitchFamily="18" charset="0"/>
              </a:rPr>
              <a:t/>
            </a:r>
            <a:br>
              <a:rPr lang="ru-RU" sz="1600">
                <a:latin typeface="Georgia" pitchFamily="18" charset="0"/>
              </a:rPr>
            </a:br>
            <a:r>
              <a:rPr lang="ru-RU" sz="1600">
                <a:latin typeface="Georgia" pitchFamily="18" charset="0"/>
              </a:rPr>
              <a:t>· Постановка звука;</a:t>
            </a:r>
            <a:br>
              <a:rPr lang="ru-RU" sz="1600">
                <a:latin typeface="Georgia" pitchFamily="18" charset="0"/>
              </a:rPr>
            </a:br>
            <a:r>
              <a:rPr lang="ru-RU" sz="1600">
                <a:latin typeface="Georgia" pitchFamily="18" charset="0"/>
              </a:rPr>
              <a:t>· Автоматизация звука;</a:t>
            </a:r>
            <a:br>
              <a:rPr lang="ru-RU" sz="1600">
                <a:latin typeface="Georgia" pitchFamily="18" charset="0"/>
              </a:rPr>
            </a:br>
            <a:r>
              <a:rPr lang="ru-RU" sz="1600">
                <a:latin typeface="Georgia" pitchFamily="18" charset="0"/>
              </a:rPr>
              <a:t>· Дифференциация формируемого и смешиваемого звуков.</a:t>
            </a:r>
            <a:br>
              <a:rPr lang="ru-RU" sz="1600">
                <a:latin typeface="Georgia" pitchFamily="18" charset="0"/>
              </a:rPr>
            </a:br>
            <a:r>
              <a:rPr lang="ru-RU" sz="1600">
                <a:latin typeface="Georgia" pitchFamily="18" charset="0"/>
              </a:rPr>
              <a:t>3. </a:t>
            </a:r>
            <a:r>
              <a:rPr lang="ru-RU" sz="1600" b="1">
                <a:latin typeface="Georgia" pitchFamily="18" charset="0"/>
              </a:rPr>
              <a:t>Формирование коммуникативных умений и навыков (безошибочное употребление звуков речи во всех ситуациях общения). Автоматизация поставленного звука должна проводиться в строгой последовательности:</a:t>
            </a:r>
            <a:r>
              <a:rPr lang="ru-RU" sz="1600">
                <a:latin typeface="Georgia" pitchFamily="18" charset="0"/>
              </a:rPr>
              <a:t/>
            </a:r>
            <a:br>
              <a:rPr lang="ru-RU" sz="1600">
                <a:latin typeface="Georgia" pitchFamily="18" charset="0"/>
              </a:rPr>
            </a:br>
            <a:r>
              <a:rPr lang="ru-RU" sz="1600">
                <a:latin typeface="Georgia" pitchFamily="18" charset="0"/>
              </a:rPr>
              <a:t>1. автоматизация звука в слогах (прямых, обратных, со стечением согласных);</a:t>
            </a:r>
            <a:br>
              <a:rPr lang="ru-RU" sz="1600">
                <a:latin typeface="Georgia" pitchFamily="18" charset="0"/>
              </a:rPr>
            </a:br>
            <a:r>
              <a:rPr lang="ru-RU" sz="1600">
                <a:latin typeface="Georgia" pitchFamily="18" charset="0"/>
              </a:rPr>
              <a:t>2. автоматизация звука в словах (в начале слова, в середине, в конце);</a:t>
            </a:r>
            <a:br>
              <a:rPr lang="ru-RU" sz="1600">
                <a:latin typeface="Georgia" pitchFamily="18" charset="0"/>
              </a:rPr>
            </a:br>
            <a:r>
              <a:rPr lang="ru-RU" sz="1600">
                <a:latin typeface="Georgia" pitchFamily="18" charset="0"/>
              </a:rPr>
              <a:t>3. автоматизация звука в предложениях;</a:t>
            </a:r>
            <a:br>
              <a:rPr lang="ru-RU" sz="1600">
                <a:latin typeface="Georgia" pitchFamily="18" charset="0"/>
              </a:rPr>
            </a:br>
            <a:r>
              <a:rPr lang="ru-RU" sz="1600">
                <a:latin typeface="Georgia" pitchFamily="18" charset="0"/>
              </a:rPr>
              <a:t>4. автоматизация звука в чистоговорках и стихах;</a:t>
            </a:r>
            <a:br>
              <a:rPr lang="ru-RU" sz="1600">
                <a:latin typeface="Georgia" pitchFamily="18" charset="0"/>
              </a:rPr>
            </a:br>
            <a:r>
              <a:rPr lang="ru-RU" sz="1600">
                <a:latin typeface="Georgia" pitchFamily="18" charset="0"/>
              </a:rPr>
              <a:t>5. автоматизация звука в коротких, а затем в длинных рассказах;</a:t>
            </a:r>
            <a:br>
              <a:rPr lang="ru-RU" sz="1600">
                <a:latin typeface="Georgia" pitchFamily="18" charset="0"/>
              </a:rPr>
            </a:br>
            <a:r>
              <a:rPr lang="ru-RU" sz="1600">
                <a:latin typeface="Georgia" pitchFamily="18" charset="0"/>
              </a:rPr>
              <a:t>6. автоматизация звука в разговорной речи.</a:t>
            </a:r>
            <a:br>
              <a:rPr lang="ru-RU" sz="1600">
                <a:latin typeface="Georgia" pitchFamily="18" charset="0"/>
              </a:rPr>
            </a:br>
            <a:endParaRPr lang="ru-RU" sz="1600">
              <a:latin typeface="Georgia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</TotalTime>
  <Words>354</Words>
  <Application>Microsoft Office PowerPoint</Application>
  <PresentationFormat>Экран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Заботливым родителям о речевом развитии детей. </vt:lpstr>
      <vt:lpstr>     </vt:lpstr>
      <vt:lpstr>    </vt:lpstr>
      <vt:lpstr>Зачисление детей на «логопедическую службу» </vt:lpstr>
      <vt:lpstr>Слайд 5</vt:lpstr>
      <vt:lpstr>Слайд 6</vt:lpstr>
      <vt:lpstr>Слайд 7</vt:lpstr>
      <vt:lpstr>Основными задачами, которые решает учитель-логопед в своей работе:</vt:lpstr>
      <vt:lpstr>Слайд 9</vt:lpstr>
      <vt:lpstr>         </vt:lpstr>
      <vt:lpstr>Слайд 11</vt:lpstr>
      <vt:lpstr>Слайд 12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работы воспитателя в логопедической группе</dc:title>
  <dc:creator>компьютер</dc:creator>
  <cp:lastModifiedBy>1</cp:lastModifiedBy>
  <cp:revision>32</cp:revision>
  <dcterms:created xsi:type="dcterms:W3CDTF">2009-11-14T19:00:11Z</dcterms:created>
  <dcterms:modified xsi:type="dcterms:W3CDTF">2018-02-15T08:57:58Z</dcterms:modified>
</cp:coreProperties>
</file>